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Default Extension="pict" ContentType="image/pict"/>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ppt/embeddings/oleObject1.bin" ContentType="application/vnd.openxmlformats-officedocument.oleObject"/>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43.xml" ContentType="application/vnd.openxmlformats-officedocument.presentationml.slide+xml"/>
  <Override PartName="/ppt/slides/slide16.xml" ContentType="application/vnd.openxmlformats-officedocument.presentationml.slide+xml"/>
  <Override PartName="/ppt/slideLayouts/slideLayout13.xml" ContentType="application/vnd.openxmlformats-officedocument.presentationml.slideLayout+xml"/>
  <Override PartName="/ppt/slides/slide7.xml" ContentType="application/vnd.openxmlformats-officedocument.presentationml.slide+xml"/>
  <Override PartName="/ppt/embeddings/oleObject2.bin" ContentType="application/vnd.openxmlformats-officedocument.oleObject"/>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47"/>
  </p:notesMasterIdLst>
  <p:sldIdLst>
    <p:sldId id="257" r:id="rId2"/>
    <p:sldId id="258" r:id="rId3"/>
    <p:sldId id="259" r:id="rId4"/>
    <p:sldId id="301" r:id="rId5"/>
    <p:sldId id="302" r:id="rId6"/>
    <p:sldId id="303" r:id="rId7"/>
    <p:sldId id="304"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Objects="1" showGuides="1">
      <p:cViewPr varScale="1">
        <p:scale>
          <a:sx n="92" d="100"/>
          <a:sy n="92" d="100"/>
        </p:scale>
        <p:origin x="-112" y="-92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BE476-5B4A-4447-8698-931EB4AB09BE}" type="datetimeFigureOut">
              <a:rPr lang="en-US" smtClean="0"/>
              <a:pPr/>
              <a:t>9/25/13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946F92-629D-F945-A7C6-E8346BEF6D0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82401" name="Rectangle 7"/>
          <p:cNvSpPr>
            <a:spLocks noGrp="1" noChangeArrowheads="1"/>
          </p:cNvSpPr>
          <p:nvPr>
            <p:ph type="sldNum" sz="quarter" idx="5"/>
          </p:nvPr>
        </p:nvSpPr>
        <p:spPr>
          <a:noFill/>
        </p:spPr>
        <p:txBody>
          <a:bodyPr/>
          <a:lstStyle/>
          <a:p>
            <a:fld id="{7BAEEAE4-0254-F342-A045-B4A3D6F45C99}" type="slidenum">
              <a:rPr lang="en-GB"/>
              <a:pPr/>
              <a:t>23</a:t>
            </a:fld>
            <a:endParaRPr lang="en-GB"/>
          </a:p>
        </p:txBody>
      </p:sp>
      <p:sp>
        <p:nvSpPr>
          <p:cNvPr id="1382402" name="Rectangle 2"/>
          <p:cNvSpPr>
            <a:spLocks noGrp="1" noRot="1" noChangeAspect="1" noChangeArrowheads="1" noTextEdit="1"/>
          </p:cNvSpPr>
          <p:nvPr>
            <p:ph type="sldImg"/>
          </p:nvPr>
        </p:nvSpPr>
        <p:spPr>
          <a:ln/>
        </p:spPr>
      </p:sp>
      <p:sp>
        <p:nvSpPr>
          <p:cNvPr id="1382403" name="Rectangle 3"/>
          <p:cNvSpPr>
            <a:spLocks noGrp="1" noChangeArrowheads="1"/>
          </p:cNvSpPr>
          <p:nvPr>
            <p:ph type="body" idx="1"/>
          </p:nvPr>
        </p:nvSpPr>
        <p:spPr>
          <a:noFill/>
          <a:ln/>
        </p:spPr>
        <p:txBody>
          <a:bodyPr/>
          <a:lstStyle/>
          <a:p>
            <a:pPr eaLnBrk="1" hangingPunct="1"/>
            <a:r>
              <a:rPr lang="en-GB"/>
              <a:t>Kidnap: No, Hammurabi 14</a:t>
            </a:r>
          </a:p>
          <a:p>
            <a:pPr eaLnBrk="1" hangingPunct="1"/>
            <a:r>
              <a:rPr lang="en-GB"/>
              <a:t>Chains: Laws of Eshnunna 51, 52.</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C17C84-1E3B-D845-819C-652836E17DAF}" type="datetimeFigureOut">
              <a:rPr lang="en-US" smtClean="0"/>
              <a:pPr/>
              <a:t>9/25/13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77E38-3289-2740-9320-02A1851BA3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C17C84-1E3B-D845-819C-652836E17DAF}" type="datetimeFigureOut">
              <a:rPr lang="en-US" smtClean="0"/>
              <a:pPr/>
              <a:t>9/25/13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77E38-3289-2740-9320-02A1851BA3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C17C84-1E3B-D845-819C-652836E17DAF}" type="datetimeFigureOut">
              <a:rPr lang="en-US" smtClean="0"/>
              <a:pPr/>
              <a:t>9/25/13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77E38-3289-2740-9320-02A1851BA32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a:t>Click to edit Master title style</a:t>
            </a:r>
          </a:p>
        </p:txBody>
      </p:sp>
      <p:sp>
        <p:nvSpPr>
          <p:cNvPr id="3" name="Chart Placeholder 2"/>
          <p:cNvSpPr>
            <a:spLocks noGrp="1"/>
          </p:cNvSpPr>
          <p:nvPr>
            <p:ph type="chart" idx="1"/>
          </p:nvPr>
        </p:nvSpPr>
        <p:spPr>
          <a:xfrm>
            <a:off x="457200" y="1200151"/>
            <a:ext cx="8229600" cy="3394472"/>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CBC9CC2-711C-5F4E-A845-D53E59725F72}"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a:t>Click to edit Master title style</a:t>
            </a:r>
          </a:p>
        </p:txBody>
      </p:sp>
      <p:sp>
        <p:nvSpPr>
          <p:cNvPr id="3" name="Table Placeholder 2"/>
          <p:cNvSpPr>
            <a:spLocks noGrp="1"/>
          </p:cNvSpPr>
          <p:nvPr>
            <p:ph type="tbl" idx="1"/>
          </p:nvPr>
        </p:nvSpPr>
        <p:spPr>
          <a:xfrm>
            <a:off x="457200" y="1200151"/>
            <a:ext cx="8229600" cy="3394472"/>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5E25940-E310-2F45-8C7D-84D243DDBADF}"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C17C84-1E3B-D845-819C-652836E17DAF}" type="datetimeFigureOut">
              <a:rPr lang="en-US" smtClean="0"/>
              <a:pPr/>
              <a:t>9/25/13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77E38-3289-2740-9320-02A1851BA3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C17C84-1E3B-D845-819C-652836E17DAF}" type="datetimeFigureOut">
              <a:rPr lang="en-US" smtClean="0"/>
              <a:pPr/>
              <a:t>9/25/13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77E38-3289-2740-9320-02A1851BA3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C17C84-1E3B-D845-819C-652836E17DAF}" type="datetimeFigureOut">
              <a:rPr lang="en-US" smtClean="0"/>
              <a:pPr/>
              <a:t>9/25/13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77E38-3289-2740-9320-02A1851BA3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C17C84-1E3B-D845-819C-652836E17DAF}" type="datetimeFigureOut">
              <a:rPr lang="en-US" smtClean="0"/>
              <a:pPr/>
              <a:t>9/25/13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77E38-3289-2740-9320-02A1851BA3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C17C84-1E3B-D845-819C-652836E17DAF}" type="datetimeFigureOut">
              <a:rPr lang="en-US" smtClean="0"/>
              <a:pPr/>
              <a:t>9/25/13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77E38-3289-2740-9320-02A1851BA3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17C84-1E3B-D845-819C-652836E17DAF}" type="datetimeFigureOut">
              <a:rPr lang="en-US" smtClean="0"/>
              <a:pPr/>
              <a:t>9/25/13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77E38-3289-2740-9320-02A1851BA3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C17C84-1E3B-D845-819C-652836E17DAF}" type="datetimeFigureOut">
              <a:rPr lang="en-US" smtClean="0"/>
              <a:pPr/>
              <a:t>9/25/13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77E38-3289-2740-9320-02A1851BA3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C17C84-1E3B-D845-819C-652836E17DAF}" type="datetimeFigureOut">
              <a:rPr lang="en-US" smtClean="0"/>
              <a:pPr/>
              <a:t>9/25/13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77E38-3289-2740-9320-02A1851BA3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17C84-1E3B-D845-819C-652836E17DAF}" type="datetimeFigureOut">
              <a:rPr lang="en-US" smtClean="0"/>
              <a:pPr/>
              <a:t>9/25/13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8677E38-3289-2740-9320-02A1851BA3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12.xml"/><Relationship Id="rId3"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12.xml"/><Relationship Id="rId3"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3234" name="Rectangle 2"/>
          <p:cNvSpPr>
            <a:spLocks noGrp="1" noChangeArrowheads="1"/>
          </p:cNvSpPr>
          <p:nvPr>
            <p:ph type="ctrTitle"/>
          </p:nvPr>
        </p:nvSpPr>
        <p:spPr/>
        <p:txBody>
          <a:bodyPr>
            <a:normAutofit fontScale="90000"/>
          </a:bodyPr>
          <a:lstStyle/>
          <a:p>
            <a:r>
              <a:rPr lang="en-US" sz="4000" dirty="0">
                <a:solidFill>
                  <a:srgbClr val="FFFF00"/>
                </a:solidFill>
              </a:rPr>
              <a:t>Moral objections to the Old Testament 2: the case of slavery</a:t>
            </a:r>
            <a:endParaRPr lang="en-GB" sz="4000" i="1" dirty="0">
              <a:solidFill>
                <a:srgbClr val="FFFF00"/>
              </a:solidFill>
            </a:endParaRPr>
          </a:p>
        </p:txBody>
      </p:sp>
      <p:sp>
        <p:nvSpPr>
          <p:cNvPr id="1503235" name="Rectangle 3"/>
          <p:cNvSpPr>
            <a:spLocks noGrp="1" noChangeArrowheads="1"/>
          </p:cNvSpPr>
          <p:nvPr>
            <p:ph type="subTitle" idx="1"/>
          </p:nvPr>
        </p:nvSpPr>
        <p:spPr/>
        <p:txBody>
          <a:bodyPr/>
          <a:lstStyle/>
          <a:p>
            <a:r>
              <a:rPr lang="en-GB" dirty="0"/>
              <a:t>Peter J. Williams</a:t>
            </a:r>
          </a:p>
          <a:p>
            <a:r>
              <a:rPr lang="en-GB" dirty="0"/>
              <a:t>Tyndale House, Cambridge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a:xfrm>
            <a:off x="468313" y="195263"/>
            <a:ext cx="8229600" cy="854869"/>
          </a:xfrm>
        </p:spPr>
        <p:txBody>
          <a:bodyPr/>
          <a:lstStyle/>
          <a:p>
            <a:pPr eaLnBrk="1" hangingPunct="1"/>
            <a:r>
              <a:rPr lang="en-GB" dirty="0">
                <a:solidFill>
                  <a:srgbClr val="FFFF00"/>
                </a:solidFill>
              </a:rPr>
              <a:t>Occurrences of ‘Slave’</a:t>
            </a:r>
          </a:p>
        </p:txBody>
      </p:sp>
      <p:sp>
        <p:nvSpPr>
          <p:cNvPr id="1359875" name="Rectangle 3"/>
          <p:cNvSpPr>
            <a:spLocks noGrp="1" noChangeArrowheads="1"/>
          </p:cNvSpPr>
          <p:nvPr>
            <p:ph type="body" idx="1"/>
          </p:nvPr>
        </p:nvSpPr>
        <p:spPr/>
        <p:txBody>
          <a:bodyPr>
            <a:normAutofit fontScale="92500" lnSpcReduction="20000"/>
          </a:bodyPr>
          <a:lstStyle/>
          <a:p>
            <a:pPr eaLnBrk="1" hangingPunct="1"/>
            <a:r>
              <a:rPr lang="en-US" i="1" dirty="0">
                <a:solidFill>
                  <a:srgbClr val="FFFFFF"/>
                </a:solidFill>
              </a:rPr>
              <a:t>Slave</a:t>
            </a:r>
            <a:r>
              <a:rPr lang="en-US" dirty="0">
                <a:solidFill>
                  <a:srgbClr val="FFFFFF"/>
                </a:solidFill>
              </a:rPr>
              <a:t>:</a:t>
            </a:r>
          </a:p>
          <a:p>
            <a:pPr lvl="1" eaLnBrk="1" hangingPunct="1"/>
            <a:r>
              <a:rPr lang="en-US" dirty="0">
                <a:solidFill>
                  <a:srgbClr val="FFFFFF"/>
                </a:solidFill>
              </a:rPr>
              <a:t>KJV 2x; NKJV 46x; NIV 130x; NRSV 166x</a:t>
            </a:r>
          </a:p>
          <a:p>
            <a:pPr lvl="1" eaLnBrk="1" hangingPunct="1"/>
            <a:r>
              <a:rPr lang="en-US" dirty="0">
                <a:solidFill>
                  <a:srgbClr val="FFFFFF"/>
                </a:solidFill>
              </a:rPr>
              <a:t>JPS 1917 3x; JPS 1985 135x</a:t>
            </a:r>
          </a:p>
          <a:p>
            <a:pPr eaLnBrk="1" hangingPunct="1"/>
            <a:r>
              <a:rPr lang="en-US" i="1" dirty="0" err="1">
                <a:solidFill>
                  <a:srgbClr val="FFFFFF"/>
                </a:solidFill>
              </a:rPr>
              <a:t>Sklave</a:t>
            </a:r>
            <a:r>
              <a:rPr lang="en-US" i="1" dirty="0">
                <a:solidFill>
                  <a:srgbClr val="FFFFFF"/>
                </a:solidFill>
              </a:rPr>
              <a:t>/in</a:t>
            </a:r>
            <a:r>
              <a:rPr lang="en-US" dirty="0">
                <a:solidFill>
                  <a:srgbClr val="FFFFFF"/>
                </a:solidFill>
              </a:rPr>
              <a:t>:</a:t>
            </a:r>
          </a:p>
          <a:p>
            <a:pPr lvl="1" eaLnBrk="1" hangingPunct="1"/>
            <a:r>
              <a:rPr lang="en-US" dirty="0">
                <a:solidFill>
                  <a:srgbClr val="FFFFFF"/>
                </a:solidFill>
              </a:rPr>
              <a:t>Luther </a:t>
            </a:r>
            <a:r>
              <a:rPr lang="en-US" dirty="0" err="1">
                <a:solidFill>
                  <a:srgbClr val="FFFFFF"/>
                </a:solidFill>
              </a:rPr>
              <a:t>Bibel</a:t>
            </a:r>
            <a:r>
              <a:rPr lang="en-US" dirty="0">
                <a:solidFill>
                  <a:srgbClr val="FFFFFF"/>
                </a:solidFill>
              </a:rPr>
              <a:t> 1912 0x; Revised Luther </a:t>
            </a:r>
            <a:r>
              <a:rPr lang="en-US" dirty="0" err="1">
                <a:solidFill>
                  <a:srgbClr val="FFFFFF"/>
                </a:solidFill>
              </a:rPr>
              <a:t>Bibel</a:t>
            </a:r>
            <a:r>
              <a:rPr lang="en-US" dirty="0">
                <a:solidFill>
                  <a:srgbClr val="FFFFFF"/>
                </a:solidFill>
              </a:rPr>
              <a:t> 1984 70x; </a:t>
            </a:r>
            <a:r>
              <a:rPr lang="en-US" dirty="0" err="1">
                <a:solidFill>
                  <a:srgbClr val="FFFFFF"/>
                </a:solidFill>
              </a:rPr>
              <a:t>Elberfelder</a:t>
            </a:r>
            <a:r>
              <a:rPr lang="en-US" dirty="0">
                <a:solidFill>
                  <a:srgbClr val="FFFFFF"/>
                </a:solidFill>
              </a:rPr>
              <a:t> 1993 161x + </a:t>
            </a:r>
            <a:r>
              <a:rPr lang="en-GB" i="1" dirty="0" err="1">
                <a:solidFill>
                  <a:srgbClr val="FFFFFF"/>
                </a:solidFill>
              </a:rPr>
              <a:t>Sklaverei</a:t>
            </a:r>
            <a:r>
              <a:rPr lang="en-GB" dirty="0">
                <a:solidFill>
                  <a:srgbClr val="FFFFFF"/>
                </a:solidFill>
              </a:rPr>
              <a:t> 4</a:t>
            </a:r>
            <a:r>
              <a:rPr lang="en-US" dirty="0">
                <a:solidFill>
                  <a:srgbClr val="FFFFFF"/>
                </a:solidFill>
                <a:latin typeface="Cardo" pitchFamily="18" charset="0"/>
                <a:ea typeface="Cardo" pitchFamily="18" charset="0"/>
                <a:cs typeface="Cardo" pitchFamily="18" charset="0"/>
              </a:rPr>
              <a:t>×</a:t>
            </a:r>
            <a:endParaRPr lang="en-US" dirty="0">
              <a:solidFill>
                <a:srgbClr val="FFFFFF"/>
              </a:solidFill>
            </a:endParaRPr>
          </a:p>
          <a:p>
            <a:pPr eaLnBrk="1" hangingPunct="1"/>
            <a:r>
              <a:rPr lang="en-US" i="1" dirty="0" err="1">
                <a:solidFill>
                  <a:srgbClr val="FFFFFF"/>
                </a:solidFill>
              </a:rPr>
              <a:t>esclavo</a:t>
            </a:r>
            <a:r>
              <a:rPr lang="en-US" dirty="0">
                <a:solidFill>
                  <a:srgbClr val="FFFFFF"/>
                </a:solidFill>
              </a:rPr>
              <a:t> or </a:t>
            </a:r>
            <a:r>
              <a:rPr lang="en-US" i="1" dirty="0" err="1">
                <a:solidFill>
                  <a:srgbClr val="FFFFFF"/>
                </a:solidFill>
              </a:rPr>
              <a:t>esclava</a:t>
            </a:r>
            <a:r>
              <a:rPr lang="en-US" dirty="0">
                <a:solidFill>
                  <a:srgbClr val="FFFFFF"/>
                </a:solidFill>
              </a:rPr>
              <a:t>:</a:t>
            </a:r>
          </a:p>
          <a:p>
            <a:pPr lvl="1" eaLnBrk="1" hangingPunct="1"/>
            <a:r>
              <a:rPr lang="en-US" dirty="0">
                <a:solidFill>
                  <a:srgbClr val="FFFFFF"/>
                </a:solidFill>
              </a:rPr>
              <a:t>Reina-Valera 1909 4x; 1960 25x; 1995 65x</a:t>
            </a:r>
            <a:endParaRPr lang="en-GB" dirty="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9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598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598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5987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5987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5987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598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9875"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88226" name="Rectangle 2"/>
          <p:cNvSpPr>
            <a:spLocks noGrp="1" noChangeArrowheads="1"/>
          </p:cNvSpPr>
          <p:nvPr>
            <p:ph type="title"/>
          </p:nvPr>
        </p:nvSpPr>
        <p:spPr/>
        <p:txBody>
          <a:bodyPr>
            <a:normAutofit fontScale="90000"/>
          </a:bodyPr>
          <a:lstStyle/>
          <a:p>
            <a:r>
              <a:rPr lang="pt-PT" sz="4000" dirty="0" err="1">
                <a:solidFill>
                  <a:srgbClr val="FFFF00"/>
                </a:solidFill>
              </a:rPr>
              <a:t>Schiavo</a:t>
            </a:r>
            <a:r>
              <a:rPr lang="pt-PT" sz="4000" dirty="0">
                <a:solidFill>
                  <a:srgbClr val="FFFF00"/>
                </a:solidFill>
              </a:rPr>
              <a:t> </a:t>
            </a:r>
            <a:r>
              <a:rPr lang="pt-PT" sz="4000" dirty="0" err="1">
                <a:solidFill>
                  <a:srgbClr val="FFFF00"/>
                </a:solidFill>
              </a:rPr>
              <a:t>and</a:t>
            </a:r>
            <a:r>
              <a:rPr lang="pt-PT" sz="4000" dirty="0">
                <a:solidFill>
                  <a:srgbClr val="FFFF00"/>
                </a:solidFill>
              </a:rPr>
              <a:t> </a:t>
            </a:r>
            <a:r>
              <a:rPr lang="pt-PT" sz="4000" dirty="0" err="1">
                <a:solidFill>
                  <a:srgbClr val="FFFF00"/>
                </a:solidFill>
              </a:rPr>
              <a:t>schiava</a:t>
            </a:r>
            <a:r>
              <a:rPr lang="en-GB" sz="4000" dirty="0">
                <a:solidFill>
                  <a:srgbClr val="FFFF00"/>
                </a:solidFill>
              </a:rPr>
              <a:t>  in Italian translations</a:t>
            </a:r>
          </a:p>
        </p:txBody>
      </p:sp>
      <p:graphicFrame>
        <p:nvGraphicFramePr>
          <p:cNvPr id="1588227" name="Object 3"/>
          <p:cNvGraphicFramePr>
            <a:graphicFrameLocks noChangeAspect="1"/>
          </p:cNvGraphicFramePr>
          <p:nvPr>
            <p:ph idx="1"/>
          </p:nvPr>
        </p:nvGraphicFramePr>
        <p:xfrm>
          <a:off x="2287588" y="1382713"/>
          <a:ext cx="4567237" cy="3044825"/>
        </p:xfrm>
        <a:graphic>
          <a:graphicData uri="http://schemas.openxmlformats.org/presentationml/2006/ole">
            <p:oleObj spid="_x0000_s21506" name="Chart" r:id="rId3" imgW="6096000" imgH="4064000" progId="MSGraph.Chart.8">
              <p:embed followColorScheme="full"/>
            </p:oleObj>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89250" name="Rectangle 2"/>
          <p:cNvSpPr>
            <a:spLocks noGrp="1" noChangeArrowheads="1"/>
          </p:cNvSpPr>
          <p:nvPr>
            <p:ph type="title"/>
          </p:nvPr>
        </p:nvSpPr>
        <p:spPr/>
        <p:txBody>
          <a:bodyPr/>
          <a:lstStyle/>
          <a:p>
            <a:r>
              <a:rPr lang="pt-PT" dirty="0">
                <a:solidFill>
                  <a:srgbClr val="FFFF00"/>
                </a:solidFill>
              </a:rPr>
              <a:t>Afrikaans: </a:t>
            </a:r>
            <a:r>
              <a:rPr lang="pt-PT" dirty="0" err="1">
                <a:solidFill>
                  <a:srgbClr val="FFFF00"/>
                </a:solidFill>
              </a:rPr>
              <a:t>Slaaf</a:t>
            </a:r>
            <a:r>
              <a:rPr lang="pt-PT" dirty="0">
                <a:solidFill>
                  <a:srgbClr val="FFFF00"/>
                </a:solidFill>
              </a:rPr>
              <a:t>, </a:t>
            </a:r>
            <a:r>
              <a:rPr lang="pt-PT" dirty="0" err="1">
                <a:solidFill>
                  <a:srgbClr val="FFFF00"/>
                </a:solidFill>
              </a:rPr>
              <a:t>slavin</a:t>
            </a:r>
            <a:r>
              <a:rPr lang="pt-PT" dirty="0">
                <a:solidFill>
                  <a:srgbClr val="FFFF00"/>
                </a:solidFill>
              </a:rPr>
              <a:t> </a:t>
            </a:r>
            <a:r>
              <a:rPr lang="pt-PT" dirty="0" err="1">
                <a:solidFill>
                  <a:srgbClr val="FFFF00"/>
                </a:solidFill>
              </a:rPr>
              <a:t>and</a:t>
            </a:r>
            <a:r>
              <a:rPr lang="pt-PT" dirty="0">
                <a:solidFill>
                  <a:srgbClr val="FFFF00"/>
                </a:solidFill>
              </a:rPr>
              <a:t> </a:t>
            </a:r>
            <a:r>
              <a:rPr lang="pt-PT" dirty="0" err="1">
                <a:solidFill>
                  <a:srgbClr val="FFFF00"/>
                </a:solidFill>
              </a:rPr>
              <a:t>slawe</a:t>
            </a:r>
            <a:endParaRPr lang="en-GB" dirty="0">
              <a:solidFill>
                <a:srgbClr val="FFFF00"/>
              </a:solidFill>
            </a:endParaRPr>
          </a:p>
        </p:txBody>
      </p:sp>
      <p:graphicFrame>
        <p:nvGraphicFramePr>
          <p:cNvPr id="1589251" name="Object 3"/>
          <p:cNvGraphicFramePr>
            <a:graphicFrameLocks noChangeAspect="1"/>
          </p:cNvGraphicFramePr>
          <p:nvPr>
            <p:ph idx="1"/>
          </p:nvPr>
        </p:nvGraphicFramePr>
        <p:xfrm>
          <a:off x="2287588" y="1382713"/>
          <a:ext cx="4567237" cy="3044825"/>
        </p:xfrm>
        <a:graphic>
          <a:graphicData uri="http://schemas.openxmlformats.org/presentationml/2006/ole">
            <p:oleObj spid="_x0000_s22530" name="Chart" r:id="rId3" imgW="6096000" imgH="4064000" progId="MSGraph.Chart.8">
              <p:embed followColorScheme="full"/>
            </p:oleObj>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70818" name="Rectangle 2"/>
          <p:cNvSpPr>
            <a:spLocks noGrp="1" noChangeArrowheads="1"/>
          </p:cNvSpPr>
          <p:nvPr>
            <p:ph type="title"/>
          </p:nvPr>
        </p:nvSpPr>
        <p:spPr/>
        <p:txBody>
          <a:bodyPr/>
          <a:lstStyle/>
          <a:p>
            <a:r>
              <a:rPr lang="en-GB" dirty="0">
                <a:solidFill>
                  <a:srgbClr val="FFFF00"/>
                </a:solidFill>
              </a:rPr>
              <a:t>Jeremiah 2:14</a:t>
            </a:r>
          </a:p>
        </p:txBody>
      </p:sp>
      <p:sp>
        <p:nvSpPr>
          <p:cNvPr id="1570819" name="Rectangle 3"/>
          <p:cNvSpPr>
            <a:spLocks noGrp="1" noChangeArrowheads="1"/>
          </p:cNvSpPr>
          <p:nvPr>
            <p:ph type="body" idx="1"/>
          </p:nvPr>
        </p:nvSpPr>
        <p:spPr/>
        <p:txBody>
          <a:bodyPr/>
          <a:lstStyle/>
          <a:p>
            <a:r>
              <a:rPr lang="en-GB" dirty="0">
                <a:solidFill>
                  <a:srgbClr val="FFFFFF"/>
                </a:solidFill>
              </a:rPr>
              <a:t>KJV 1611: </a:t>
            </a:r>
            <a:r>
              <a:rPr lang="en-US" i="1" dirty="0">
                <a:solidFill>
                  <a:srgbClr val="FFFFFF"/>
                </a:solidFill>
              </a:rPr>
              <a:t>Is </a:t>
            </a:r>
            <a:r>
              <a:rPr lang="en-US" dirty="0">
                <a:solidFill>
                  <a:srgbClr val="FFFFFF"/>
                </a:solidFill>
              </a:rPr>
              <a:t>Israel a servant [</a:t>
            </a:r>
            <a:r>
              <a:rPr lang="he-IL" dirty="0">
                <a:solidFill>
                  <a:srgbClr val="FFFFFF"/>
                </a:solidFill>
              </a:rPr>
              <a:t>עֶבֶד</a:t>
            </a:r>
            <a:r>
              <a:rPr lang="en-US" dirty="0">
                <a:solidFill>
                  <a:srgbClr val="FFFFFF"/>
                </a:solidFill>
              </a:rPr>
              <a:t>]? </a:t>
            </a:r>
            <a:r>
              <a:rPr lang="en-US" i="1" dirty="0">
                <a:solidFill>
                  <a:srgbClr val="FFFFFF"/>
                </a:solidFill>
              </a:rPr>
              <a:t>is </a:t>
            </a:r>
            <a:r>
              <a:rPr lang="en-US" dirty="0">
                <a:solidFill>
                  <a:srgbClr val="FFFFFF"/>
                </a:solidFill>
              </a:rPr>
              <a:t>he a </a:t>
            </a:r>
            <a:r>
              <a:rPr lang="en-US" dirty="0" err="1">
                <a:solidFill>
                  <a:srgbClr val="FFFFFF"/>
                </a:solidFill>
              </a:rPr>
              <a:t>homeborn</a:t>
            </a:r>
            <a:r>
              <a:rPr lang="en-US" dirty="0">
                <a:solidFill>
                  <a:srgbClr val="FFFFFF"/>
                </a:solidFill>
              </a:rPr>
              <a:t> </a:t>
            </a:r>
            <a:r>
              <a:rPr lang="en-US" i="1" dirty="0">
                <a:solidFill>
                  <a:srgbClr val="FFFFFF"/>
                </a:solidFill>
              </a:rPr>
              <a:t>slave </a:t>
            </a:r>
            <a:r>
              <a:rPr lang="en-US" dirty="0">
                <a:solidFill>
                  <a:srgbClr val="FFFFFF"/>
                </a:solidFill>
              </a:rPr>
              <a:t>[</a:t>
            </a:r>
            <a:r>
              <a:rPr lang="he-IL" dirty="0">
                <a:solidFill>
                  <a:srgbClr val="FFFFFF"/>
                </a:solidFill>
              </a:rPr>
              <a:t>יְלִיד בַּיִת</a:t>
            </a:r>
            <a:r>
              <a:rPr lang="en-US" dirty="0">
                <a:solidFill>
                  <a:srgbClr val="FFFFFF"/>
                </a:solidFill>
              </a:rPr>
              <a:t>]?</a:t>
            </a:r>
          </a:p>
          <a:p>
            <a:r>
              <a:rPr lang="en-US" dirty="0">
                <a:solidFill>
                  <a:srgbClr val="FFFFFF"/>
                </a:solidFill>
              </a:rPr>
              <a:t>NRSV 1989: Is Israel a slave [</a:t>
            </a:r>
            <a:r>
              <a:rPr lang="he-IL" dirty="0">
                <a:solidFill>
                  <a:srgbClr val="FFFFFF"/>
                </a:solidFill>
              </a:rPr>
              <a:t>עֶבֶד</a:t>
            </a:r>
            <a:r>
              <a:rPr lang="en-GB" dirty="0">
                <a:solidFill>
                  <a:srgbClr val="FFFFFF"/>
                </a:solidFill>
              </a:rPr>
              <a:t>]</a:t>
            </a:r>
            <a:r>
              <a:rPr lang="en-US" dirty="0">
                <a:solidFill>
                  <a:srgbClr val="FFFFFF"/>
                </a:solidFill>
              </a:rPr>
              <a:t>? Is he a </a:t>
            </a:r>
            <a:r>
              <a:rPr lang="en-US" dirty="0" err="1">
                <a:solidFill>
                  <a:srgbClr val="FFFFFF"/>
                </a:solidFill>
              </a:rPr>
              <a:t>homeborn</a:t>
            </a:r>
            <a:r>
              <a:rPr lang="en-US" dirty="0">
                <a:solidFill>
                  <a:srgbClr val="FFFFFF"/>
                </a:solidFill>
              </a:rPr>
              <a:t> servant [</a:t>
            </a:r>
            <a:r>
              <a:rPr lang="he-IL" dirty="0">
                <a:solidFill>
                  <a:srgbClr val="FFFFFF"/>
                </a:solidFill>
              </a:rPr>
              <a:t>יְלִיד בַּיִת</a:t>
            </a:r>
            <a:r>
              <a:rPr lang="en-US" dirty="0">
                <a:solidFill>
                  <a:srgbClr val="FFFFFF"/>
                </a:solidFill>
              </a:rPr>
              <a:t>]?</a:t>
            </a:r>
            <a:endParaRPr lang="en-GB" dirty="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70819">
                                            <p:txEl>
                                              <p:pRg st="0" end="0"/>
                                            </p:txEl>
                                          </p:spTgt>
                                        </p:tgtEl>
                                        <p:attrNameLst>
                                          <p:attrName>style.visibility</p:attrName>
                                        </p:attrNameLst>
                                      </p:cBhvr>
                                      <p:to>
                                        <p:strVal val="visible"/>
                                      </p:to>
                                    </p:set>
                                    <p:animEffect transition="in" filter="fade">
                                      <p:cBhvr>
                                        <p:cTn id="7" dur="2000"/>
                                        <p:tgtEl>
                                          <p:spTgt spid="1570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70819">
                                            <p:txEl>
                                              <p:pRg st="1" end="1"/>
                                            </p:txEl>
                                          </p:spTgt>
                                        </p:tgtEl>
                                        <p:attrNameLst>
                                          <p:attrName>style.visibility</p:attrName>
                                        </p:attrNameLst>
                                      </p:cBhvr>
                                      <p:to>
                                        <p:strVal val="visible"/>
                                      </p:to>
                                    </p:set>
                                    <p:animEffect transition="in" filter="fade">
                                      <p:cBhvr>
                                        <p:cTn id="12" dur="2000"/>
                                        <p:tgtEl>
                                          <p:spTgt spid="1570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0819"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81058" name="Rectangle 2"/>
          <p:cNvSpPr>
            <a:spLocks noGrp="1" noChangeArrowheads="1"/>
          </p:cNvSpPr>
          <p:nvPr>
            <p:ph type="title"/>
          </p:nvPr>
        </p:nvSpPr>
        <p:spPr/>
        <p:txBody>
          <a:bodyPr/>
          <a:lstStyle/>
          <a:p>
            <a:r>
              <a:rPr lang="en-GB" dirty="0">
                <a:solidFill>
                  <a:srgbClr val="FFFF00"/>
                </a:solidFill>
              </a:rPr>
              <a:t>Leviticus 25:42</a:t>
            </a:r>
          </a:p>
        </p:txBody>
      </p:sp>
      <p:sp>
        <p:nvSpPr>
          <p:cNvPr id="1581059" name="Rectangle 3"/>
          <p:cNvSpPr>
            <a:spLocks noGrp="1" noChangeArrowheads="1"/>
          </p:cNvSpPr>
          <p:nvPr>
            <p:ph type="body" idx="1"/>
          </p:nvPr>
        </p:nvSpPr>
        <p:spPr/>
        <p:txBody>
          <a:bodyPr/>
          <a:lstStyle/>
          <a:p>
            <a:r>
              <a:rPr lang="en-GB" dirty="0">
                <a:solidFill>
                  <a:srgbClr val="FFFFFF"/>
                </a:solidFill>
              </a:rPr>
              <a:t>RSV: For they are my servants (</a:t>
            </a:r>
            <a:r>
              <a:rPr lang="he-IL" dirty="0">
                <a:solidFill>
                  <a:srgbClr val="FFFFFF"/>
                </a:solidFill>
              </a:rPr>
              <a:t>עְַבָדַי</a:t>
            </a:r>
            <a:r>
              <a:rPr lang="en-GB" dirty="0">
                <a:solidFill>
                  <a:srgbClr val="FFFFFF"/>
                </a:solidFill>
              </a:rPr>
              <a:t>), whom I brought forth out of the land of Egypt; they shall not be sold as slaves (</a:t>
            </a:r>
            <a:r>
              <a:rPr lang="he-IL" dirty="0">
                <a:solidFill>
                  <a:srgbClr val="FFFFFF"/>
                </a:solidFill>
              </a:rPr>
              <a:t>עֶבֶד</a:t>
            </a:r>
            <a:r>
              <a:rPr lang="en-GB" dirty="0">
                <a:solidFill>
                  <a:srgbClr val="FFFFFF"/>
                </a:solidFill>
              </a:rPr>
              <a: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82082" name="Rectangle 2"/>
          <p:cNvSpPr>
            <a:spLocks noGrp="1" noChangeArrowheads="1"/>
          </p:cNvSpPr>
          <p:nvPr>
            <p:ph type="title"/>
          </p:nvPr>
        </p:nvSpPr>
        <p:spPr/>
        <p:txBody>
          <a:bodyPr>
            <a:normAutofit fontScale="90000"/>
          </a:bodyPr>
          <a:lstStyle/>
          <a:p>
            <a:r>
              <a:rPr lang="en-GB" sz="4000" dirty="0">
                <a:solidFill>
                  <a:srgbClr val="FFFF00"/>
                </a:solidFill>
              </a:rPr>
              <a:t>Greek male subordinate words in the Pentateuch</a:t>
            </a:r>
          </a:p>
        </p:txBody>
      </p:sp>
      <p:sp>
        <p:nvSpPr>
          <p:cNvPr id="1582083" name="Rectangle 3"/>
          <p:cNvSpPr>
            <a:spLocks noGrp="1" noChangeArrowheads="1"/>
          </p:cNvSpPr>
          <p:nvPr>
            <p:ph type="body" idx="1"/>
          </p:nvPr>
        </p:nvSpPr>
        <p:spPr/>
        <p:txBody>
          <a:bodyPr/>
          <a:lstStyle/>
          <a:p>
            <a:r>
              <a:rPr lang="en-GB" dirty="0" err="1">
                <a:solidFill>
                  <a:srgbClr val="FFFFFF"/>
                </a:solidFill>
              </a:rPr>
              <a:t>pais</a:t>
            </a:r>
            <a:r>
              <a:rPr lang="en-US" dirty="0">
                <a:solidFill>
                  <a:srgbClr val="FFFFFF"/>
                </a:solidFill>
              </a:rPr>
              <a:t> (126×)</a:t>
            </a:r>
          </a:p>
          <a:p>
            <a:r>
              <a:rPr lang="en-US" dirty="0" err="1">
                <a:solidFill>
                  <a:srgbClr val="FFFFFF"/>
                </a:solidFill>
              </a:rPr>
              <a:t>therapōn</a:t>
            </a:r>
            <a:r>
              <a:rPr lang="en-US" dirty="0">
                <a:solidFill>
                  <a:srgbClr val="FFFFFF"/>
                </a:solidFill>
              </a:rPr>
              <a:t> (38×)</a:t>
            </a:r>
          </a:p>
          <a:p>
            <a:r>
              <a:rPr lang="en-US" dirty="0" err="1">
                <a:solidFill>
                  <a:srgbClr val="FFFFFF"/>
                </a:solidFill>
              </a:rPr>
              <a:t>oiketēs</a:t>
            </a:r>
            <a:r>
              <a:rPr lang="en-US" dirty="0">
                <a:solidFill>
                  <a:srgbClr val="FFFFFF"/>
                </a:solidFill>
              </a:rPr>
              <a:t> (25×)</a:t>
            </a:r>
          </a:p>
          <a:p>
            <a:r>
              <a:rPr lang="en-US" dirty="0" err="1">
                <a:solidFill>
                  <a:srgbClr val="FFFFFF"/>
                </a:solidFill>
              </a:rPr>
              <a:t>doulos</a:t>
            </a:r>
            <a:r>
              <a:rPr lang="en-US" dirty="0">
                <a:solidFill>
                  <a:srgbClr val="FFFFFF"/>
                </a:solidFill>
              </a:rPr>
              <a:t> (3×)</a:t>
            </a:r>
            <a:r>
              <a:rPr lang="en-GB" dirty="0">
                <a:solidFill>
                  <a:srgbClr val="FFFFFF"/>
                </a:solidFill>
              </a:rPr>
              <a:t>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83106" name="Rectangle 2"/>
          <p:cNvSpPr>
            <a:spLocks noGrp="1" noChangeArrowheads="1"/>
          </p:cNvSpPr>
          <p:nvPr>
            <p:ph type="title"/>
          </p:nvPr>
        </p:nvSpPr>
        <p:spPr/>
        <p:txBody>
          <a:bodyPr/>
          <a:lstStyle/>
          <a:p>
            <a:r>
              <a:rPr lang="en-GB" dirty="0">
                <a:solidFill>
                  <a:srgbClr val="FFFF00"/>
                </a:solidFill>
              </a:rPr>
              <a:t>Equivalents of </a:t>
            </a:r>
            <a:r>
              <a:rPr lang="he-IL" dirty="0">
                <a:solidFill>
                  <a:srgbClr val="FFFF00"/>
                </a:solidFill>
              </a:rPr>
              <a:t>עֶבֶד</a:t>
            </a:r>
            <a:r>
              <a:rPr lang="en-GB" dirty="0">
                <a:solidFill>
                  <a:srgbClr val="FFFF00"/>
                </a:solidFill>
              </a:rPr>
              <a:t> in ‘LXX’</a:t>
            </a:r>
          </a:p>
        </p:txBody>
      </p:sp>
      <p:sp>
        <p:nvSpPr>
          <p:cNvPr id="1583107" name="Rectangle 3"/>
          <p:cNvSpPr>
            <a:spLocks noGrp="1" noChangeArrowheads="1"/>
          </p:cNvSpPr>
          <p:nvPr>
            <p:ph type="body" idx="1"/>
          </p:nvPr>
        </p:nvSpPr>
        <p:spPr/>
        <p:txBody>
          <a:bodyPr/>
          <a:lstStyle/>
          <a:p>
            <a:r>
              <a:rPr lang="en-GB" dirty="0" err="1">
                <a:solidFill>
                  <a:srgbClr val="FFFFFF"/>
                </a:solidFill>
              </a:rPr>
              <a:t>pais</a:t>
            </a:r>
            <a:r>
              <a:rPr lang="en-US" dirty="0">
                <a:solidFill>
                  <a:srgbClr val="FFFFFF"/>
                </a:solidFill>
              </a:rPr>
              <a:t> (340×)</a:t>
            </a:r>
          </a:p>
          <a:p>
            <a:r>
              <a:rPr lang="en-US" dirty="0" err="1">
                <a:solidFill>
                  <a:srgbClr val="FFFFFF"/>
                </a:solidFill>
              </a:rPr>
              <a:t>doulos</a:t>
            </a:r>
            <a:r>
              <a:rPr lang="en-US" dirty="0">
                <a:solidFill>
                  <a:srgbClr val="FFFFFF"/>
                </a:solidFill>
              </a:rPr>
              <a:t> (310×)</a:t>
            </a:r>
            <a:r>
              <a:rPr lang="en-GB" dirty="0">
                <a:solidFill>
                  <a:srgbClr val="FFFFFF"/>
                </a:solidFill>
              </a:rPr>
              <a:t> </a:t>
            </a:r>
          </a:p>
          <a:p>
            <a:r>
              <a:rPr lang="en-US" dirty="0" err="1">
                <a:solidFill>
                  <a:srgbClr val="FFFFFF"/>
                </a:solidFill>
              </a:rPr>
              <a:t>therapōn</a:t>
            </a:r>
            <a:r>
              <a:rPr lang="en-US" dirty="0">
                <a:solidFill>
                  <a:srgbClr val="FFFFFF"/>
                </a:solidFill>
              </a:rPr>
              <a:t> (42×)</a:t>
            </a:r>
            <a:endParaRPr lang="en-GB" i="1" dirty="0">
              <a:solidFill>
                <a:srgbClr val="FFFFFF"/>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75233" name="Rectangle 2"/>
          <p:cNvSpPr>
            <a:spLocks noGrp="1" noChangeArrowheads="1"/>
          </p:cNvSpPr>
          <p:nvPr>
            <p:ph type="title"/>
          </p:nvPr>
        </p:nvSpPr>
        <p:spPr/>
        <p:txBody>
          <a:bodyPr>
            <a:normAutofit fontScale="90000"/>
          </a:bodyPr>
          <a:lstStyle/>
          <a:p>
            <a:pPr eaLnBrk="1" hangingPunct="1"/>
            <a:r>
              <a:rPr lang="en-GB" sz="4000" dirty="0">
                <a:solidFill>
                  <a:srgbClr val="FFFF00"/>
                </a:solidFill>
              </a:rPr>
              <a:t>Belonging to </a:t>
            </a:r>
            <a:r>
              <a:rPr lang="en-GB" sz="4000" dirty="0" err="1">
                <a:solidFill>
                  <a:srgbClr val="FFFF00"/>
                </a:solidFill>
              </a:rPr>
              <a:t>Shema</a:t>
            </a:r>
            <a:r>
              <a:rPr lang="en-GB" sz="4000" dirty="0">
                <a:solidFill>
                  <a:srgbClr val="FFFF00"/>
                </a:solidFill>
              </a:rPr>
              <a:t> the </a:t>
            </a:r>
            <a:r>
              <a:rPr lang="en-GB" sz="4000" i="1" dirty="0">
                <a:solidFill>
                  <a:srgbClr val="FFFF00"/>
                </a:solidFill>
              </a:rPr>
              <a:t>‘</a:t>
            </a:r>
            <a:r>
              <a:rPr lang="en-GB" sz="4000" i="1" dirty="0" err="1">
                <a:solidFill>
                  <a:srgbClr val="FFFF00"/>
                </a:solidFill>
              </a:rPr>
              <a:t>ebed</a:t>
            </a:r>
            <a:r>
              <a:rPr lang="en-GB" sz="4000" dirty="0">
                <a:solidFill>
                  <a:srgbClr val="FFFF00"/>
                </a:solidFill>
              </a:rPr>
              <a:t> of Jeroboam</a:t>
            </a:r>
          </a:p>
        </p:txBody>
      </p:sp>
      <p:pic>
        <p:nvPicPr>
          <p:cNvPr id="1375235" name="Picture 4" descr="Shema seal"/>
          <p:cNvPicPr>
            <a:picLocks noChangeAspect="1" noChangeArrowheads="1"/>
          </p:cNvPicPr>
          <p:nvPr/>
        </p:nvPicPr>
        <p:blipFill>
          <a:blip r:embed="rId2"/>
          <a:srcRect/>
          <a:stretch>
            <a:fillRect/>
          </a:stretch>
        </p:blipFill>
        <p:spPr bwMode="auto">
          <a:xfrm>
            <a:off x="2143125" y="1260873"/>
            <a:ext cx="4857750" cy="33337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84130" name="Rectangle 2"/>
          <p:cNvSpPr>
            <a:spLocks noGrp="1" noChangeArrowheads="1"/>
          </p:cNvSpPr>
          <p:nvPr>
            <p:ph type="title"/>
          </p:nvPr>
        </p:nvSpPr>
        <p:spPr/>
        <p:txBody>
          <a:bodyPr/>
          <a:lstStyle/>
          <a:p>
            <a:r>
              <a:rPr lang="en-GB" dirty="0" err="1">
                <a:solidFill>
                  <a:srgbClr val="FFFF00"/>
                </a:solidFill>
              </a:rPr>
              <a:t>Riesener’s</a:t>
            </a:r>
            <a:r>
              <a:rPr lang="en-GB" dirty="0">
                <a:solidFill>
                  <a:srgbClr val="FFFF00"/>
                </a:solidFill>
              </a:rPr>
              <a:t> conclusion</a:t>
            </a:r>
          </a:p>
        </p:txBody>
      </p:sp>
      <p:sp>
        <p:nvSpPr>
          <p:cNvPr id="1584131" name="Rectangle 3"/>
          <p:cNvSpPr>
            <a:spLocks noGrp="1" noChangeArrowheads="1"/>
          </p:cNvSpPr>
          <p:nvPr>
            <p:ph type="body" idx="1"/>
          </p:nvPr>
        </p:nvSpPr>
        <p:spPr/>
        <p:txBody>
          <a:bodyPr>
            <a:normAutofit fontScale="92500"/>
          </a:bodyPr>
          <a:lstStyle/>
          <a:p>
            <a:r>
              <a:rPr lang="en-US" dirty="0">
                <a:solidFill>
                  <a:srgbClr val="FFFFFF"/>
                </a:solidFill>
              </a:rPr>
              <a:t>‘</a:t>
            </a:r>
            <a:r>
              <a:rPr lang="en-US" dirty="0" err="1">
                <a:solidFill>
                  <a:srgbClr val="FFFFFF"/>
                </a:solidFill>
              </a:rPr>
              <a:t>ein</a:t>
            </a:r>
            <a:r>
              <a:rPr lang="en-US" dirty="0">
                <a:solidFill>
                  <a:srgbClr val="FFFFFF"/>
                </a:solidFill>
              </a:rPr>
              <a:t> </a:t>
            </a:r>
            <a:r>
              <a:rPr lang="en-US" i="1" dirty="0" err="1">
                <a:solidFill>
                  <a:srgbClr val="FFFFFF"/>
                </a:solidFill>
              </a:rPr>
              <a:t>dynamischer</a:t>
            </a:r>
            <a:r>
              <a:rPr lang="en-US" i="1" dirty="0">
                <a:solidFill>
                  <a:srgbClr val="FFFFFF"/>
                </a:solidFill>
              </a:rPr>
              <a:t> </a:t>
            </a:r>
            <a:r>
              <a:rPr lang="en-US" i="1" dirty="0" err="1">
                <a:solidFill>
                  <a:srgbClr val="FFFFFF"/>
                </a:solidFill>
              </a:rPr>
              <a:t>Relationsbegriff</a:t>
            </a:r>
            <a:r>
              <a:rPr lang="en-US" dirty="0">
                <a:solidFill>
                  <a:srgbClr val="FFFFFF"/>
                </a:solidFill>
              </a:rPr>
              <a:t> … </a:t>
            </a:r>
            <a:r>
              <a:rPr lang="en-US" dirty="0" err="1">
                <a:solidFill>
                  <a:srgbClr val="FFFFFF"/>
                </a:solidFill>
              </a:rPr>
              <a:t>Der</a:t>
            </a:r>
            <a:r>
              <a:rPr lang="en-US" dirty="0">
                <a:solidFill>
                  <a:srgbClr val="FFFFFF"/>
                </a:solidFill>
              </a:rPr>
              <a:t> so </a:t>
            </a:r>
            <a:r>
              <a:rPr lang="en-US" dirty="0" err="1">
                <a:solidFill>
                  <a:srgbClr val="FFFFFF"/>
                </a:solidFill>
              </a:rPr>
              <a:t>Bezeichnete</a:t>
            </a:r>
            <a:r>
              <a:rPr lang="en-US" dirty="0">
                <a:solidFill>
                  <a:srgbClr val="FFFFFF"/>
                </a:solidFill>
              </a:rPr>
              <a:t> </a:t>
            </a:r>
            <a:r>
              <a:rPr lang="en-US" dirty="0" err="1">
                <a:solidFill>
                  <a:srgbClr val="FFFFFF"/>
                </a:solidFill>
              </a:rPr>
              <a:t>wird</a:t>
            </a:r>
            <a:r>
              <a:rPr lang="en-US" dirty="0">
                <a:solidFill>
                  <a:srgbClr val="FFFFFF"/>
                </a:solidFill>
              </a:rPr>
              <a:t> </a:t>
            </a:r>
            <a:r>
              <a:rPr lang="en-US" dirty="0" err="1">
                <a:solidFill>
                  <a:srgbClr val="FFFFFF"/>
                </a:solidFill>
              </a:rPr>
              <a:t>damit</a:t>
            </a:r>
            <a:r>
              <a:rPr lang="en-US" dirty="0">
                <a:solidFill>
                  <a:srgbClr val="FFFFFF"/>
                </a:solidFill>
              </a:rPr>
              <a:t> </a:t>
            </a:r>
            <a:r>
              <a:rPr lang="en-US" dirty="0" err="1">
                <a:solidFill>
                  <a:srgbClr val="FFFFFF"/>
                </a:solidFill>
              </a:rPr>
              <a:t>als</a:t>
            </a:r>
            <a:r>
              <a:rPr lang="en-US" dirty="0">
                <a:solidFill>
                  <a:srgbClr val="FFFFFF"/>
                </a:solidFill>
              </a:rPr>
              <a:t> </a:t>
            </a:r>
            <a:r>
              <a:rPr lang="en-US" i="1" dirty="0" err="1">
                <a:solidFill>
                  <a:srgbClr val="FFFFFF"/>
                </a:solidFill>
              </a:rPr>
              <a:t>abhängig</a:t>
            </a:r>
            <a:r>
              <a:rPr lang="en-US" dirty="0">
                <a:solidFill>
                  <a:srgbClr val="FFFFFF"/>
                </a:solidFill>
              </a:rPr>
              <a:t> von </a:t>
            </a:r>
            <a:r>
              <a:rPr lang="en-US" dirty="0" err="1">
                <a:solidFill>
                  <a:srgbClr val="FFFFFF"/>
                </a:solidFill>
              </a:rPr>
              <a:t>seinem</a:t>
            </a:r>
            <a:r>
              <a:rPr lang="en-US" dirty="0">
                <a:solidFill>
                  <a:srgbClr val="FFFFFF"/>
                </a:solidFill>
              </a:rPr>
              <a:t> </a:t>
            </a:r>
            <a:r>
              <a:rPr lang="en-US" dirty="0" err="1">
                <a:solidFill>
                  <a:srgbClr val="FFFFFF"/>
                </a:solidFill>
              </a:rPr>
              <a:t>jeweiligen</a:t>
            </a:r>
            <a:r>
              <a:rPr lang="en-US" dirty="0">
                <a:solidFill>
                  <a:srgbClr val="FFFFFF"/>
                </a:solidFill>
              </a:rPr>
              <a:t> </a:t>
            </a:r>
            <a:r>
              <a:rPr lang="en-US" dirty="0" err="1">
                <a:solidFill>
                  <a:srgbClr val="FFFFFF"/>
                </a:solidFill>
              </a:rPr>
              <a:t>Bezugspartner</a:t>
            </a:r>
            <a:r>
              <a:rPr lang="en-US" dirty="0">
                <a:solidFill>
                  <a:srgbClr val="FFFFFF"/>
                </a:solidFill>
              </a:rPr>
              <a:t> </a:t>
            </a:r>
            <a:r>
              <a:rPr lang="en-US" dirty="0" err="1">
                <a:solidFill>
                  <a:srgbClr val="FFFFFF"/>
                </a:solidFill>
              </a:rPr>
              <a:t>charakterisiert</a:t>
            </a:r>
            <a:r>
              <a:rPr lang="en-US" dirty="0">
                <a:solidFill>
                  <a:srgbClr val="FFFFFF"/>
                </a:solidFill>
              </a:rPr>
              <a:t> ...’</a:t>
            </a:r>
            <a:r>
              <a:rPr lang="en-GB" dirty="0">
                <a:solidFill>
                  <a:srgbClr val="FFFFFF"/>
                </a:solidFill>
              </a:rPr>
              <a:t> </a:t>
            </a:r>
          </a:p>
          <a:p>
            <a:pPr lvl="1"/>
            <a:r>
              <a:rPr lang="en-US" dirty="0">
                <a:solidFill>
                  <a:srgbClr val="FFFFFF"/>
                </a:solidFill>
              </a:rPr>
              <a:t>Ingrid </a:t>
            </a:r>
            <a:r>
              <a:rPr lang="en-US" dirty="0" err="1">
                <a:solidFill>
                  <a:srgbClr val="FFFFFF"/>
                </a:solidFill>
              </a:rPr>
              <a:t>Riesener</a:t>
            </a:r>
            <a:r>
              <a:rPr lang="en-US" dirty="0">
                <a:solidFill>
                  <a:srgbClr val="FFFFFF"/>
                </a:solidFill>
              </a:rPr>
              <a:t>, </a:t>
            </a:r>
            <a:r>
              <a:rPr lang="en-US" i="1" dirty="0" err="1">
                <a:solidFill>
                  <a:srgbClr val="FFFFFF"/>
                </a:solidFill>
              </a:rPr>
              <a:t>Der</a:t>
            </a:r>
            <a:r>
              <a:rPr lang="en-US" i="1" dirty="0">
                <a:solidFill>
                  <a:srgbClr val="FFFFFF"/>
                </a:solidFill>
              </a:rPr>
              <a:t> </a:t>
            </a:r>
            <a:r>
              <a:rPr lang="en-US" i="1" dirty="0" err="1">
                <a:solidFill>
                  <a:srgbClr val="FFFFFF"/>
                </a:solidFill>
              </a:rPr>
              <a:t>Stamm</a:t>
            </a:r>
            <a:r>
              <a:rPr lang="en-US" i="1" dirty="0">
                <a:solidFill>
                  <a:srgbClr val="FFFFFF"/>
                </a:solidFill>
              </a:rPr>
              <a:t> </a:t>
            </a:r>
            <a:r>
              <a:rPr lang="he-IL" i="1" dirty="0">
                <a:solidFill>
                  <a:srgbClr val="FFFFFF"/>
                </a:solidFill>
              </a:rPr>
              <a:t>עבד</a:t>
            </a:r>
            <a:r>
              <a:rPr lang="en-US" i="1" dirty="0">
                <a:solidFill>
                  <a:srgbClr val="FFFFFF"/>
                </a:solidFill>
              </a:rPr>
              <a:t> </a:t>
            </a:r>
            <a:r>
              <a:rPr lang="en-US" i="1" dirty="0" err="1">
                <a:solidFill>
                  <a:srgbClr val="FFFFFF"/>
                </a:solidFill>
              </a:rPr>
              <a:t>im</a:t>
            </a:r>
            <a:r>
              <a:rPr lang="en-US" i="1" dirty="0">
                <a:solidFill>
                  <a:srgbClr val="FFFFFF"/>
                </a:solidFill>
              </a:rPr>
              <a:t> </a:t>
            </a:r>
            <a:r>
              <a:rPr lang="en-US" i="1" dirty="0" err="1">
                <a:solidFill>
                  <a:srgbClr val="FFFFFF"/>
                </a:solidFill>
              </a:rPr>
              <a:t>Alten</a:t>
            </a:r>
            <a:r>
              <a:rPr lang="en-US" i="1" dirty="0">
                <a:solidFill>
                  <a:srgbClr val="FFFFFF"/>
                </a:solidFill>
              </a:rPr>
              <a:t> Testament: </a:t>
            </a:r>
            <a:r>
              <a:rPr lang="en-US" i="1" dirty="0" err="1">
                <a:solidFill>
                  <a:srgbClr val="FFFFFF"/>
                </a:solidFill>
              </a:rPr>
              <a:t>eine</a:t>
            </a:r>
            <a:r>
              <a:rPr lang="en-US" i="1" dirty="0">
                <a:solidFill>
                  <a:srgbClr val="FFFFFF"/>
                </a:solidFill>
              </a:rPr>
              <a:t> </a:t>
            </a:r>
            <a:r>
              <a:rPr lang="en-US" i="1" dirty="0" err="1">
                <a:solidFill>
                  <a:srgbClr val="FFFFFF"/>
                </a:solidFill>
              </a:rPr>
              <a:t>Wortuntersuchung</a:t>
            </a:r>
            <a:r>
              <a:rPr lang="en-US" i="1" dirty="0">
                <a:solidFill>
                  <a:srgbClr val="FFFFFF"/>
                </a:solidFill>
              </a:rPr>
              <a:t> </a:t>
            </a:r>
            <a:r>
              <a:rPr lang="en-US" i="1" dirty="0" err="1">
                <a:solidFill>
                  <a:srgbClr val="FFFFFF"/>
                </a:solidFill>
              </a:rPr>
              <a:t>unter</a:t>
            </a:r>
            <a:r>
              <a:rPr lang="en-US" i="1" dirty="0">
                <a:solidFill>
                  <a:srgbClr val="FFFFFF"/>
                </a:solidFill>
              </a:rPr>
              <a:t> </a:t>
            </a:r>
            <a:r>
              <a:rPr lang="en-US" i="1" dirty="0" err="1">
                <a:solidFill>
                  <a:srgbClr val="FFFFFF"/>
                </a:solidFill>
              </a:rPr>
              <a:t>Berücksichtigung</a:t>
            </a:r>
            <a:r>
              <a:rPr lang="en-US" i="1" dirty="0">
                <a:solidFill>
                  <a:srgbClr val="FFFFFF"/>
                </a:solidFill>
              </a:rPr>
              <a:t> </a:t>
            </a:r>
            <a:r>
              <a:rPr lang="en-US" i="1" dirty="0" err="1">
                <a:solidFill>
                  <a:srgbClr val="FFFFFF"/>
                </a:solidFill>
              </a:rPr>
              <a:t>neuerer</a:t>
            </a:r>
            <a:r>
              <a:rPr lang="en-US" i="1" dirty="0">
                <a:solidFill>
                  <a:srgbClr val="FFFFFF"/>
                </a:solidFill>
              </a:rPr>
              <a:t> </a:t>
            </a:r>
            <a:r>
              <a:rPr lang="en-US" i="1" dirty="0" err="1">
                <a:solidFill>
                  <a:srgbClr val="FFFFFF"/>
                </a:solidFill>
              </a:rPr>
              <a:t>sprachwissenschaftlicher</a:t>
            </a:r>
            <a:r>
              <a:rPr lang="en-US" i="1" dirty="0">
                <a:solidFill>
                  <a:srgbClr val="FFFFFF"/>
                </a:solidFill>
              </a:rPr>
              <a:t> </a:t>
            </a:r>
            <a:r>
              <a:rPr lang="en-US" i="1" dirty="0" err="1">
                <a:solidFill>
                  <a:srgbClr val="FFFFFF"/>
                </a:solidFill>
              </a:rPr>
              <a:t>Methoden</a:t>
            </a:r>
            <a:r>
              <a:rPr lang="en-US" dirty="0">
                <a:solidFill>
                  <a:srgbClr val="FFFFFF"/>
                </a:solidFill>
              </a:rPr>
              <a:t> (BZAW 149; Berlin: De </a:t>
            </a:r>
            <a:r>
              <a:rPr lang="en-US" dirty="0" err="1">
                <a:solidFill>
                  <a:srgbClr val="FFFFFF"/>
                </a:solidFill>
              </a:rPr>
              <a:t>Gruyter</a:t>
            </a:r>
            <a:r>
              <a:rPr lang="en-US" dirty="0">
                <a:solidFill>
                  <a:srgbClr val="FFFFFF"/>
                </a:solidFill>
              </a:rPr>
              <a:t>, 1979), pp. 268–69.</a:t>
            </a:r>
            <a:r>
              <a:rPr lang="en-GB" dirty="0">
                <a:solidFill>
                  <a:srgbClr val="FFFFFF"/>
                </a:solidFill>
              </a:rPr>
              <a:t>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76257" name="Rectangle 2"/>
          <p:cNvSpPr>
            <a:spLocks noGrp="1" noChangeArrowheads="1"/>
          </p:cNvSpPr>
          <p:nvPr>
            <p:ph type="title"/>
          </p:nvPr>
        </p:nvSpPr>
        <p:spPr/>
        <p:txBody>
          <a:bodyPr/>
          <a:lstStyle/>
          <a:p>
            <a:pPr eaLnBrk="1" hangingPunct="1"/>
            <a:r>
              <a:rPr lang="en-GB" dirty="0">
                <a:solidFill>
                  <a:srgbClr val="FFFF00"/>
                </a:solidFill>
              </a:rPr>
              <a:t>The word </a:t>
            </a:r>
            <a:r>
              <a:rPr lang="en-GB" i="1" dirty="0">
                <a:solidFill>
                  <a:srgbClr val="FFFF00"/>
                </a:solidFill>
              </a:rPr>
              <a:t>‘</a:t>
            </a:r>
            <a:r>
              <a:rPr lang="en-GB" i="1" dirty="0" err="1">
                <a:solidFill>
                  <a:srgbClr val="FFFF00"/>
                </a:solidFill>
              </a:rPr>
              <a:t>ebed</a:t>
            </a:r>
            <a:endParaRPr lang="en-GB" i="1" dirty="0">
              <a:solidFill>
                <a:srgbClr val="FFFF00"/>
              </a:solidFill>
            </a:endParaRPr>
          </a:p>
        </p:txBody>
      </p:sp>
      <p:sp>
        <p:nvSpPr>
          <p:cNvPr id="1376259" name="Rectangle 3"/>
          <p:cNvSpPr>
            <a:spLocks noGrp="1" noChangeArrowheads="1"/>
          </p:cNvSpPr>
          <p:nvPr>
            <p:ph type="body" idx="1"/>
          </p:nvPr>
        </p:nvSpPr>
        <p:spPr/>
        <p:txBody>
          <a:bodyPr>
            <a:normAutofit lnSpcReduction="10000"/>
          </a:bodyPr>
          <a:lstStyle/>
          <a:p>
            <a:pPr eaLnBrk="1" hangingPunct="1"/>
            <a:r>
              <a:rPr lang="en-GB" dirty="0">
                <a:solidFill>
                  <a:srgbClr val="FFFFFF"/>
                </a:solidFill>
              </a:rPr>
              <a:t>Translated both ‘servant’ and ‘slave’</a:t>
            </a:r>
          </a:p>
          <a:p>
            <a:pPr eaLnBrk="1" hangingPunct="1"/>
            <a:r>
              <a:rPr lang="en-GB" dirty="0">
                <a:solidFill>
                  <a:srgbClr val="FFFFFF"/>
                </a:solidFill>
              </a:rPr>
              <a:t>Not inherently negative</a:t>
            </a:r>
          </a:p>
          <a:p>
            <a:pPr eaLnBrk="1" hangingPunct="1"/>
            <a:r>
              <a:rPr lang="en-GB" dirty="0">
                <a:solidFill>
                  <a:srgbClr val="FFFFFF"/>
                </a:solidFill>
              </a:rPr>
              <a:t>Possibly never negative</a:t>
            </a:r>
          </a:p>
          <a:p>
            <a:pPr eaLnBrk="1" hangingPunct="1"/>
            <a:r>
              <a:rPr lang="en-GB" dirty="0">
                <a:solidFill>
                  <a:srgbClr val="FFFFFF"/>
                </a:solidFill>
              </a:rPr>
              <a:t>Related to work</a:t>
            </a:r>
          </a:p>
          <a:p>
            <a:pPr eaLnBrk="1" hangingPunct="1"/>
            <a:r>
              <a:rPr lang="en-GB" dirty="0">
                <a:solidFill>
                  <a:srgbClr val="FFFFFF"/>
                </a:solidFill>
              </a:rPr>
              <a:t>Subservient</a:t>
            </a:r>
          </a:p>
          <a:p>
            <a:pPr eaLnBrk="1" hangingPunct="1"/>
            <a:r>
              <a:rPr lang="en-GB" dirty="0">
                <a:solidFill>
                  <a:srgbClr val="FFFFFF"/>
                </a:solidFill>
              </a:rPr>
              <a:t>Israelite subjects are ‘servants’ of the King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6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62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62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762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762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762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6259"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lstStyle/>
          <a:p>
            <a:pPr eaLnBrk="1" hangingPunct="1"/>
            <a:r>
              <a:rPr lang="en-GB" dirty="0">
                <a:solidFill>
                  <a:srgbClr val="FFFF00"/>
                </a:solidFill>
              </a:rPr>
              <a:t>Atheist Sam Harris</a:t>
            </a:r>
          </a:p>
        </p:txBody>
      </p:sp>
      <p:sp>
        <p:nvSpPr>
          <p:cNvPr id="93186" name="Rectangle 3"/>
          <p:cNvSpPr>
            <a:spLocks noGrp="1" noChangeArrowheads="1"/>
          </p:cNvSpPr>
          <p:nvPr>
            <p:ph type="body" idx="1"/>
          </p:nvPr>
        </p:nvSpPr>
        <p:spPr/>
        <p:txBody>
          <a:bodyPr>
            <a:normAutofit fontScale="92500" lnSpcReduction="10000"/>
          </a:bodyPr>
          <a:lstStyle/>
          <a:p>
            <a:pPr eaLnBrk="1" hangingPunct="1">
              <a:lnSpc>
                <a:spcPct val="90000"/>
              </a:lnSpc>
            </a:pPr>
            <a:r>
              <a:rPr lang="en-GB" dirty="0">
                <a:solidFill>
                  <a:schemeClr val="bg1"/>
                </a:solidFill>
              </a:rPr>
              <a:t>“In assessing the moral wisdom of the Bible, it is useful to consider moral questions that have been solved to everyone’s satisfaction. Consider the question of slavery. The entire civilized world now agrees that slavery is an abomination. What moral instruction do we get from the God of Abraham on this subject? Consult the Bible, and you will discover that the creator of the universe clearly expects us to keep slaves:”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78305" name="Rectangle 2"/>
          <p:cNvSpPr>
            <a:spLocks noGrp="1" noChangeArrowheads="1"/>
          </p:cNvSpPr>
          <p:nvPr>
            <p:ph type="ctrTitle"/>
          </p:nvPr>
        </p:nvSpPr>
        <p:spPr/>
        <p:txBody>
          <a:bodyPr/>
          <a:lstStyle/>
          <a:p>
            <a:pPr eaLnBrk="1" hangingPunct="1"/>
            <a:r>
              <a:rPr lang="en-GB" dirty="0">
                <a:solidFill>
                  <a:srgbClr val="FFFF00"/>
                </a:solidFill>
              </a:rPr>
              <a:t>The essence of the OT institution</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79329" name="Rectangle 2"/>
          <p:cNvSpPr>
            <a:spLocks noGrp="1" noChangeArrowheads="1"/>
          </p:cNvSpPr>
          <p:nvPr>
            <p:ph type="title"/>
          </p:nvPr>
        </p:nvSpPr>
        <p:spPr/>
        <p:txBody>
          <a:bodyPr/>
          <a:lstStyle/>
          <a:p>
            <a:pPr eaLnBrk="1" hangingPunct="1"/>
            <a:r>
              <a:rPr lang="en-GB" dirty="0">
                <a:solidFill>
                  <a:srgbClr val="FFFF00"/>
                </a:solidFill>
              </a:rPr>
              <a:t>The patriarchal system</a:t>
            </a:r>
          </a:p>
        </p:txBody>
      </p:sp>
      <p:sp>
        <p:nvSpPr>
          <p:cNvPr id="1379331" name="Rectangle 3"/>
          <p:cNvSpPr>
            <a:spLocks noGrp="1" noChangeArrowheads="1"/>
          </p:cNvSpPr>
          <p:nvPr>
            <p:ph type="body" idx="1"/>
          </p:nvPr>
        </p:nvSpPr>
        <p:spPr/>
        <p:txBody>
          <a:bodyPr>
            <a:normAutofit fontScale="85000" lnSpcReduction="20000"/>
          </a:bodyPr>
          <a:lstStyle/>
          <a:p>
            <a:pPr eaLnBrk="1" hangingPunct="1"/>
            <a:r>
              <a:rPr lang="en-GB" dirty="0">
                <a:solidFill>
                  <a:srgbClr val="FFFFFF"/>
                </a:solidFill>
              </a:rPr>
              <a:t>Work: herdsmen, domestic servants</a:t>
            </a:r>
          </a:p>
          <a:p>
            <a:pPr eaLnBrk="1" hangingPunct="1"/>
            <a:r>
              <a:rPr lang="en-GB" dirty="0" err="1">
                <a:solidFill>
                  <a:srgbClr val="FFFFFF"/>
                </a:solidFill>
              </a:rPr>
              <a:t>Eliezer</a:t>
            </a:r>
            <a:r>
              <a:rPr lang="en-GB" dirty="0">
                <a:solidFill>
                  <a:srgbClr val="FFFFFF"/>
                </a:solidFill>
              </a:rPr>
              <a:t> of Damascus will inherit (Genesis 15:3), children of </a:t>
            </a:r>
            <a:r>
              <a:rPr lang="en-GB" dirty="0" err="1">
                <a:solidFill>
                  <a:srgbClr val="FFFFFF"/>
                </a:solidFill>
              </a:rPr>
              <a:t>Bilhah</a:t>
            </a:r>
            <a:r>
              <a:rPr lang="en-GB" dirty="0">
                <a:solidFill>
                  <a:srgbClr val="FFFFFF"/>
                </a:solidFill>
              </a:rPr>
              <a:t> and </a:t>
            </a:r>
            <a:r>
              <a:rPr lang="en-GB" dirty="0" err="1">
                <a:solidFill>
                  <a:srgbClr val="FFFFFF"/>
                </a:solidFill>
              </a:rPr>
              <a:t>Zilpah</a:t>
            </a:r>
            <a:r>
              <a:rPr lang="en-GB" dirty="0">
                <a:solidFill>
                  <a:srgbClr val="FFFFFF"/>
                </a:solidFill>
              </a:rPr>
              <a:t> inherit</a:t>
            </a:r>
          </a:p>
          <a:p>
            <a:pPr eaLnBrk="1" hangingPunct="1"/>
            <a:r>
              <a:rPr lang="en-GB" dirty="0">
                <a:solidFill>
                  <a:srgbClr val="FFFFFF"/>
                </a:solidFill>
              </a:rPr>
              <a:t>Children of Hagar, </a:t>
            </a:r>
            <a:r>
              <a:rPr lang="en-GB" dirty="0" err="1">
                <a:solidFill>
                  <a:srgbClr val="FFFFFF"/>
                </a:solidFill>
              </a:rPr>
              <a:t>Bilhah</a:t>
            </a:r>
            <a:r>
              <a:rPr lang="en-GB" dirty="0">
                <a:solidFill>
                  <a:srgbClr val="FFFFFF"/>
                </a:solidFill>
              </a:rPr>
              <a:t>, and </a:t>
            </a:r>
            <a:r>
              <a:rPr lang="en-GB" dirty="0" err="1">
                <a:solidFill>
                  <a:srgbClr val="FFFFFF"/>
                </a:solidFill>
              </a:rPr>
              <a:t>Zilpah</a:t>
            </a:r>
            <a:r>
              <a:rPr lang="en-GB" dirty="0">
                <a:solidFill>
                  <a:srgbClr val="FFFFFF"/>
                </a:solidFill>
              </a:rPr>
              <a:t> are free</a:t>
            </a:r>
          </a:p>
          <a:p>
            <a:pPr eaLnBrk="1" hangingPunct="1"/>
            <a:r>
              <a:rPr lang="en-GB" dirty="0">
                <a:solidFill>
                  <a:srgbClr val="FFFFFF"/>
                </a:solidFill>
              </a:rPr>
              <a:t>Trusted</a:t>
            </a:r>
          </a:p>
          <a:p>
            <a:pPr lvl="1" eaLnBrk="1" hangingPunct="1"/>
            <a:r>
              <a:rPr lang="en-GB" dirty="0">
                <a:solidFill>
                  <a:srgbClr val="FFFFFF"/>
                </a:solidFill>
              </a:rPr>
              <a:t>To travel with valuables (Genesis 24)</a:t>
            </a:r>
          </a:p>
          <a:p>
            <a:pPr lvl="1" eaLnBrk="1" hangingPunct="1"/>
            <a:r>
              <a:rPr lang="en-GB" dirty="0">
                <a:solidFill>
                  <a:srgbClr val="FFFFFF"/>
                </a:solidFill>
              </a:rPr>
              <a:t>with weapons (Genesis 14:14)</a:t>
            </a:r>
          </a:p>
          <a:p>
            <a:pPr eaLnBrk="1" hangingPunct="1"/>
            <a:r>
              <a:rPr lang="en-GB" dirty="0">
                <a:solidFill>
                  <a:srgbClr val="FFFFFF"/>
                </a:solidFill>
              </a:rPr>
              <a:t>No approved ‘selling’ of people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93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93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93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7933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7933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7933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793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9331"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80353" name="Rectangle 2"/>
          <p:cNvSpPr>
            <a:spLocks noGrp="1" noChangeArrowheads="1"/>
          </p:cNvSpPr>
          <p:nvPr>
            <p:ph type="ctrTitle"/>
          </p:nvPr>
        </p:nvSpPr>
        <p:spPr/>
        <p:txBody>
          <a:bodyPr/>
          <a:lstStyle/>
          <a:p>
            <a:pPr eaLnBrk="1" hangingPunct="1"/>
            <a:r>
              <a:rPr lang="en-GB" dirty="0">
                <a:solidFill>
                  <a:srgbClr val="FFFF00"/>
                </a:solidFill>
              </a:rPr>
              <a:t>Slave systems compared</a:t>
            </a:r>
          </a:p>
        </p:txBody>
      </p:sp>
      <p:sp>
        <p:nvSpPr>
          <p:cNvPr id="1380354" name="Rectangle 3"/>
          <p:cNvSpPr>
            <a:spLocks noGrp="1" noChangeArrowheads="1"/>
          </p:cNvSpPr>
          <p:nvPr>
            <p:ph type="subTitle" idx="1"/>
          </p:nvPr>
        </p:nvSpPr>
        <p:spPr/>
        <p:txBody>
          <a:bodyPr/>
          <a:lstStyle/>
          <a:p>
            <a:pPr eaLnBrk="1" hangingPunct="1"/>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81377" name="Rectangle 2"/>
          <p:cNvSpPr>
            <a:spLocks noGrp="1" noChangeArrowheads="1"/>
          </p:cNvSpPr>
          <p:nvPr>
            <p:ph type="title"/>
          </p:nvPr>
        </p:nvSpPr>
        <p:spPr>
          <a:xfrm>
            <a:off x="468313" y="57150"/>
            <a:ext cx="8229600" cy="854869"/>
          </a:xfrm>
        </p:spPr>
        <p:txBody>
          <a:bodyPr/>
          <a:lstStyle/>
          <a:p>
            <a:pPr eaLnBrk="1" hangingPunct="1"/>
            <a:r>
              <a:rPr lang="en-GB" dirty="0">
                <a:solidFill>
                  <a:srgbClr val="FFFF00"/>
                </a:solidFill>
              </a:rPr>
              <a:t>Conditions</a:t>
            </a:r>
          </a:p>
        </p:txBody>
      </p:sp>
      <p:graphicFrame>
        <p:nvGraphicFramePr>
          <p:cNvPr id="1381432" name="Group 56"/>
          <p:cNvGraphicFramePr>
            <a:graphicFrameLocks noGrp="1"/>
          </p:cNvGraphicFramePr>
          <p:nvPr/>
        </p:nvGraphicFramePr>
        <p:xfrm>
          <a:off x="539751" y="844154"/>
          <a:ext cx="7993063" cy="4121236"/>
        </p:xfrm>
        <a:graphic>
          <a:graphicData uri="http://schemas.openxmlformats.org/drawingml/2006/table">
            <a:tbl>
              <a:tblPr/>
              <a:tblGrid>
                <a:gridCol w="3024188"/>
                <a:gridCol w="1512887"/>
                <a:gridCol w="1547813"/>
                <a:gridCol w="1908175"/>
              </a:tblGrid>
              <a:tr h="7219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100" b="0" i="0" u="none" strike="noStrike" cap="none" normalizeH="0" baseline="0">
                        <a:ln>
                          <a:noFill/>
                        </a:ln>
                        <a:solidFill>
                          <a:srgbClr val="FFFFFF"/>
                        </a:solidFill>
                        <a:effectLst/>
                        <a:latin typeface="Arial" charset="0"/>
                        <a:ea typeface="Arial" charset="0"/>
                        <a:cs typeface="Arial" charset="0"/>
                      </a:endParaRP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OT</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Roman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New World</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0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Holiday</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Yes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No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Variety</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3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Food enough</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Yes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No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No</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0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Legal redress</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Yes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No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No</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0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Sexual protection</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dirty="0">
                          <a:ln>
                            <a:noFill/>
                          </a:ln>
                          <a:solidFill>
                            <a:srgbClr val="FFFFFF"/>
                          </a:solidFill>
                          <a:effectLst/>
                          <a:latin typeface="Arial" charset="0"/>
                          <a:ea typeface="Arial" charset="0"/>
                          <a:cs typeface="Arial" charset="0"/>
                        </a:rPr>
                        <a:t>Yes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No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No</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0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Kidnapped</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dirty="0">
                          <a:ln>
                            <a:noFill/>
                          </a:ln>
                          <a:solidFill>
                            <a:srgbClr val="FFFFFF"/>
                          </a:solidFill>
                          <a:effectLst/>
                          <a:latin typeface="Arial" charset="0"/>
                          <a:ea typeface="Arial" charset="0"/>
                          <a:cs typeface="Arial" charset="0"/>
                        </a:rPr>
                        <a:t>No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Yes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Yes</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0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Chains</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No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Yes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Yes</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0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Torture</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No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Yes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Yes</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0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Physical abuse</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No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a:ln>
                            <a:noFill/>
                          </a:ln>
                          <a:solidFill>
                            <a:srgbClr val="FFFFFF"/>
                          </a:solidFill>
                          <a:effectLst/>
                          <a:latin typeface="Arial" charset="0"/>
                          <a:ea typeface="Arial" charset="0"/>
                          <a:cs typeface="Arial" charset="0"/>
                        </a:rPr>
                        <a:t>Yes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100" b="0" i="0" u="none" strike="noStrike" cap="none" normalizeH="0" baseline="0" dirty="0">
                          <a:ln>
                            <a:noFill/>
                          </a:ln>
                          <a:solidFill>
                            <a:srgbClr val="FFFFFF"/>
                          </a:solidFill>
                          <a:effectLst/>
                          <a:latin typeface="Arial" charset="0"/>
                          <a:ea typeface="Arial" charset="0"/>
                          <a:cs typeface="Arial" charset="0"/>
                        </a:rPr>
                        <a:t>Yes</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83425" name="Rectangle 2"/>
          <p:cNvSpPr>
            <a:spLocks noGrp="1" noChangeArrowheads="1"/>
          </p:cNvSpPr>
          <p:nvPr>
            <p:ph type="title"/>
          </p:nvPr>
        </p:nvSpPr>
        <p:spPr/>
        <p:txBody>
          <a:bodyPr/>
          <a:lstStyle/>
          <a:p>
            <a:pPr eaLnBrk="1" hangingPunct="1"/>
            <a:r>
              <a:rPr lang="en-GB" dirty="0">
                <a:solidFill>
                  <a:srgbClr val="FFFF00"/>
                </a:solidFill>
              </a:rPr>
              <a:t>Runaways</a:t>
            </a:r>
          </a:p>
        </p:txBody>
      </p:sp>
      <p:sp>
        <p:nvSpPr>
          <p:cNvPr id="1384451" name="Rectangle 3"/>
          <p:cNvSpPr>
            <a:spLocks noGrp="1" noChangeArrowheads="1"/>
          </p:cNvSpPr>
          <p:nvPr>
            <p:ph type="body" idx="1"/>
          </p:nvPr>
        </p:nvSpPr>
        <p:spPr/>
        <p:txBody>
          <a:bodyPr>
            <a:normAutofit fontScale="92500" lnSpcReduction="20000"/>
          </a:bodyPr>
          <a:lstStyle/>
          <a:p>
            <a:pPr eaLnBrk="1" hangingPunct="1"/>
            <a:r>
              <a:rPr lang="en-GB" dirty="0">
                <a:solidFill>
                  <a:srgbClr val="FFFFFF"/>
                </a:solidFill>
              </a:rPr>
              <a:t>Bible: “You shall not give up to his master a slave who has escaped from his master to you. He shall dwell with you, in your midst, in the place that he shall choose within one of your towns, wherever it suits him.” (Deuteronomy 23:15–16 </a:t>
            </a:r>
            <a:r>
              <a:rPr lang="en-GB" sz="1500" dirty="0">
                <a:solidFill>
                  <a:srgbClr val="FFFFFF"/>
                </a:solidFill>
              </a:rPr>
              <a:t>ESV</a:t>
            </a:r>
            <a:r>
              <a:rPr lang="en-GB" dirty="0">
                <a:solidFill>
                  <a:srgbClr val="FFFFFF"/>
                </a:solidFill>
              </a:rPr>
              <a:t>)</a:t>
            </a:r>
          </a:p>
          <a:p>
            <a:pPr eaLnBrk="1" hangingPunct="1"/>
            <a:r>
              <a:rPr lang="en-GB" dirty="0">
                <a:solidFill>
                  <a:srgbClr val="FFFFFF"/>
                </a:solidFill>
              </a:rPr>
              <a:t>Ante-bellum South USA: failure to deliver back escaped slave of suffer 6 months prison and fine of $1000</a:t>
            </a:r>
          </a:p>
          <a:p>
            <a:pPr eaLnBrk="1" hangingPunct="1"/>
            <a:endParaRPr lang="en-GB" dirty="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844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844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4451"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86497" name="Rectangle 2"/>
          <p:cNvSpPr>
            <a:spLocks noGrp="1" noChangeArrowheads="1"/>
          </p:cNvSpPr>
          <p:nvPr>
            <p:ph type="title"/>
          </p:nvPr>
        </p:nvSpPr>
        <p:spPr/>
        <p:txBody>
          <a:bodyPr/>
          <a:lstStyle/>
          <a:p>
            <a:pPr eaLnBrk="1" hangingPunct="1"/>
            <a:r>
              <a:rPr lang="en-GB" dirty="0">
                <a:solidFill>
                  <a:srgbClr val="FFFF00"/>
                </a:solidFill>
              </a:rPr>
              <a:t>‘Sale’ and ‘buying’</a:t>
            </a:r>
          </a:p>
        </p:txBody>
      </p:sp>
      <p:sp>
        <p:nvSpPr>
          <p:cNvPr id="1387523" name="Rectangle 3"/>
          <p:cNvSpPr>
            <a:spLocks noGrp="1" noChangeArrowheads="1"/>
          </p:cNvSpPr>
          <p:nvPr>
            <p:ph type="body" idx="1"/>
          </p:nvPr>
        </p:nvSpPr>
        <p:spPr/>
        <p:txBody>
          <a:bodyPr>
            <a:normAutofit fontScale="85000" lnSpcReduction="20000"/>
          </a:bodyPr>
          <a:lstStyle/>
          <a:p>
            <a:pPr eaLnBrk="1" hangingPunct="1"/>
            <a:r>
              <a:rPr lang="en-GB" dirty="0">
                <a:solidFill>
                  <a:srgbClr val="FFFFFF"/>
                </a:solidFill>
              </a:rPr>
              <a:t>Debt slavery / servitude</a:t>
            </a:r>
          </a:p>
          <a:p>
            <a:pPr eaLnBrk="1" hangingPunct="1"/>
            <a:r>
              <a:rPr lang="en-GB" dirty="0">
                <a:solidFill>
                  <a:srgbClr val="FFFFFF"/>
                </a:solidFill>
              </a:rPr>
              <a:t>People ‘sell’</a:t>
            </a:r>
          </a:p>
          <a:p>
            <a:pPr lvl="1" eaLnBrk="1" hangingPunct="1"/>
            <a:r>
              <a:rPr lang="en-GB" dirty="0">
                <a:solidFill>
                  <a:srgbClr val="FFFFFF"/>
                </a:solidFill>
              </a:rPr>
              <a:t>Themselves</a:t>
            </a:r>
          </a:p>
          <a:p>
            <a:pPr lvl="1" eaLnBrk="1" hangingPunct="1"/>
            <a:r>
              <a:rPr lang="en-GB" dirty="0">
                <a:solidFill>
                  <a:srgbClr val="FFFFFF"/>
                </a:solidFill>
              </a:rPr>
              <a:t>Their daughters</a:t>
            </a:r>
          </a:p>
          <a:p>
            <a:pPr eaLnBrk="1" hangingPunct="1"/>
            <a:r>
              <a:rPr lang="en-GB" dirty="0">
                <a:solidFill>
                  <a:srgbClr val="FFFFFF"/>
                </a:solidFill>
              </a:rPr>
              <a:t>Temporary leasing</a:t>
            </a:r>
          </a:p>
          <a:p>
            <a:pPr eaLnBrk="1" hangingPunct="1"/>
            <a:r>
              <a:rPr lang="en-GB" dirty="0">
                <a:solidFill>
                  <a:srgbClr val="FFFFFF"/>
                </a:solidFill>
              </a:rPr>
              <a:t>No salesmen / intermediaries</a:t>
            </a:r>
          </a:p>
          <a:p>
            <a:pPr eaLnBrk="1" hangingPunct="1"/>
            <a:r>
              <a:rPr lang="en-GB" dirty="0">
                <a:solidFill>
                  <a:srgbClr val="FFFFFF"/>
                </a:solidFill>
              </a:rPr>
              <a:t>Bodies retain rights</a:t>
            </a:r>
          </a:p>
          <a:p>
            <a:pPr eaLnBrk="1" hangingPunct="1"/>
            <a:r>
              <a:rPr lang="en-GB" dirty="0">
                <a:solidFill>
                  <a:srgbClr val="FFFFFF"/>
                </a:solidFill>
              </a:rPr>
              <a:t>God owns everything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875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8752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8752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875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875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8752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8752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875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7523" grpId="0" build="p"/>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85154" name="Rectangle 2"/>
          <p:cNvSpPr>
            <a:spLocks noGrp="1" noChangeArrowheads="1"/>
          </p:cNvSpPr>
          <p:nvPr>
            <p:ph type="ctrTitle"/>
          </p:nvPr>
        </p:nvSpPr>
        <p:spPr/>
        <p:txBody>
          <a:bodyPr/>
          <a:lstStyle/>
          <a:p>
            <a:r>
              <a:rPr lang="en-GB" dirty="0">
                <a:solidFill>
                  <a:srgbClr val="FFFF00"/>
                </a:solidFill>
              </a:rPr>
              <a:t>The related misreading of Exodus</a:t>
            </a:r>
          </a:p>
        </p:txBody>
      </p:sp>
      <p:sp>
        <p:nvSpPr>
          <p:cNvPr id="1585155" name="Rectangle 3"/>
          <p:cNvSpPr>
            <a:spLocks noGrp="1" noChangeArrowheads="1"/>
          </p:cNvSpPr>
          <p:nvPr>
            <p:ph type="subTitle"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0274" name="Rectangle 2"/>
          <p:cNvSpPr>
            <a:spLocks noGrp="1" noChangeArrowheads="1"/>
          </p:cNvSpPr>
          <p:nvPr>
            <p:ph type="title"/>
          </p:nvPr>
        </p:nvSpPr>
        <p:spPr/>
        <p:txBody>
          <a:bodyPr/>
          <a:lstStyle/>
          <a:p>
            <a:r>
              <a:rPr lang="en-GB" dirty="0">
                <a:solidFill>
                  <a:srgbClr val="FFFF00"/>
                </a:solidFill>
              </a:rPr>
              <a:t>Slaves in Egypt</a:t>
            </a:r>
          </a:p>
        </p:txBody>
      </p:sp>
      <p:sp>
        <p:nvSpPr>
          <p:cNvPr id="1590275" name="Rectangle 3"/>
          <p:cNvSpPr>
            <a:spLocks noGrp="1" noChangeArrowheads="1"/>
          </p:cNvSpPr>
          <p:nvPr>
            <p:ph type="body" idx="1"/>
          </p:nvPr>
        </p:nvSpPr>
        <p:spPr/>
        <p:txBody>
          <a:bodyPr>
            <a:normAutofit lnSpcReduction="10000"/>
          </a:bodyPr>
          <a:lstStyle/>
          <a:p>
            <a:r>
              <a:rPr lang="en-US" b="1" dirty="0">
                <a:solidFill>
                  <a:srgbClr val="FFFFFF"/>
                </a:solidFill>
              </a:rPr>
              <a:t>Exodus 13:3</a:t>
            </a:r>
            <a:r>
              <a:rPr lang="en-US" dirty="0">
                <a:solidFill>
                  <a:srgbClr val="FFFFFF"/>
                </a:solidFill>
              </a:rPr>
              <a:t> Then Moses said to the people, "Remember this day in which you came out from Egypt, out of the house of slavery, </a:t>
            </a:r>
            <a:r>
              <a:rPr lang="en-US" dirty="0" err="1">
                <a:solidFill>
                  <a:srgbClr val="FFFFFF"/>
                </a:solidFill>
              </a:rPr>
              <a:t>f</a:t>
            </a:r>
            <a:endParaRPr lang="en-US" dirty="0">
              <a:solidFill>
                <a:srgbClr val="FFFFFF"/>
              </a:solidFill>
            </a:endParaRPr>
          </a:p>
          <a:p>
            <a:r>
              <a:rPr lang="en-US" b="1" dirty="0">
                <a:solidFill>
                  <a:srgbClr val="FFFFFF"/>
                </a:solidFill>
              </a:rPr>
              <a:t>Deuteronomy 6:21</a:t>
            </a:r>
            <a:r>
              <a:rPr lang="en-US" dirty="0">
                <a:solidFill>
                  <a:srgbClr val="FFFFFF"/>
                </a:solidFill>
              </a:rPr>
              <a:t> then you shall say to your son, 'We were Pharaoh's slaves in Egypt. And the LORD brought us out of Egypt with a mighty hand.</a:t>
            </a:r>
            <a:endParaRPr lang="en-GB" dirty="0">
              <a:solidFill>
                <a:srgbClr val="FFFFFF"/>
              </a:solidFill>
            </a:endParaRPr>
          </a:p>
          <a:p>
            <a:endParaRPr lang="en-GB" dirty="0">
              <a:solidFill>
                <a:srgbClr val="FFFFFF"/>
              </a:solidFill>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1298" name="Rectangle 2"/>
          <p:cNvSpPr>
            <a:spLocks noGrp="1" noChangeArrowheads="1"/>
          </p:cNvSpPr>
          <p:nvPr>
            <p:ph type="title"/>
          </p:nvPr>
        </p:nvSpPr>
        <p:spPr>
          <a:xfrm>
            <a:off x="457200" y="57150"/>
            <a:ext cx="8229600" cy="857250"/>
          </a:xfrm>
        </p:spPr>
        <p:txBody>
          <a:bodyPr/>
          <a:lstStyle/>
          <a:p>
            <a:r>
              <a:rPr lang="en-GB" dirty="0">
                <a:solidFill>
                  <a:srgbClr val="FFFF00"/>
                </a:solidFill>
              </a:rPr>
              <a:t>Slaves in Exodus?</a:t>
            </a:r>
          </a:p>
        </p:txBody>
      </p:sp>
      <p:sp>
        <p:nvSpPr>
          <p:cNvPr id="1591299" name="Rectangle 3"/>
          <p:cNvSpPr>
            <a:spLocks noGrp="1" noChangeArrowheads="1"/>
          </p:cNvSpPr>
          <p:nvPr>
            <p:ph type="body" idx="1"/>
          </p:nvPr>
        </p:nvSpPr>
        <p:spPr>
          <a:xfrm>
            <a:off x="457200" y="972741"/>
            <a:ext cx="8229600" cy="3808809"/>
          </a:xfrm>
        </p:spPr>
        <p:txBody>
          <a:bodyPr>
            <a:normAutofit fontScale="92500" lnSpcReduction="20000"/>
          </a:bodyPr>
          <a:lstStyle/>
          <a:p>
            <a:pPr>
              <a:lnSpc>
                <a:spcPct val="90000"/>
              </a:lnSpc>
            </a:pPr>
            <a:r>
              <a:rPr lang="en-US" sz="2800" b="1" dirty="0">
                <a:solidFill>
                  <a:srgbClr val="FFFFFF"/>
                </a:solidFill>
              </a:rPr>
              <a:t>Exodus 1:10-14 </a:t>
            </a:r>
            <a:r>
              <a:rPr lang="en-US" sz="2800" dirty="0">
                <a:solidFill>
                  <a:srgbClr val="FFFFFF"/>
                </a:solidFill>
              </a:rPr>
              <a:t>Come, let us deal shrewdly with them, lest they multiply, and, if war breaks out, they join our enemies and fight against us and escape from the land."  11 Therefore they set taskmasters over them to afflict them with </a:t>
            </a:r>
            <a:r>
              <a:rPr lang="en-US" sz="2800" b="1" u="sng" dirty="0">
                <a:solidFill>
                  <a:srgbClr val="FFFFFF"/>
                </a:solidFill>
              </a:rPr>
              <a:t>heavy burdens</a:t>
            </a:r>
            <a:r>
              <a:rPr lang="en-US" sz="2800" dirty="0">
                <a:solidFill>
                  <a:srgbClr val="FFFFFF"/>
                </a:solidFill>
              </a:rPr>
              <a:t>. They built for Pharaoh store cities, </a:t>
            </a:r>
            <a:r>
              <a:rPr lang="en-US" sz="2800" dirty="0" err="1">
                <a:solidFill>
                  <a:srgbClr val="FFFFFF"/>
                </a:solidFill>
              </a:rPr>
              <a:t>Pithom</a:t>
            </a:r>
            <a:r>
              <a:rPr lang="en-US" sz="2800" dirty="0">
                <a:solidFill>
                  <a:srgbClr val="FFFFFF"/>
                </a:solidFill>
              </a:rPr>
              <a:t> and </a:t>
            </a:r>
            <a:r>
              <a:rPr lang="en-US" sz="2800" dirty="0" err="1">
                <a:solidFill>
                  <a:srgbClr val="FFFFFF"/>
                </a:solidFill>
              </a:rPr>
              <a:t>Raamses</a:t>
            </a:r>
            <a:r>
              <a:rPr lang="en-US" sz="2800" dirty="0">
                <a:solidFill>
                  <a:srgbClr val="FFFFFF"/>
                </a:solidFill>
              </a:rPr>
              <a:t>.  12 But the more they were </a:t>
            </a:r>
            <a:r>
              <a:rPr lang="en-US" sz="2800" b="1" u="sng" dirty="0">
                <a:solidFill>
                  <a:srgbClr val="FFFFFF"/>
                </a:solidFill>
              </a:rPr>
              <a:t>oppressed</a:t>
            </a:r>
            <a:r>
              <a:rPr lang="en-US" sz="2800" dirty="0">
                <a:solidFill>
                  <a:srgbClr val="FFFFFF"/>
                </a:solidFill>
              </a:rPr>
              <a:t>, the more they multiplied and the more they spread abroad. And the Egyptians were in dread of the people of Israel.  13 So they </a:t>
            </a:r>
            <a:r>
              <a:rPr lang="en-US" sz="2800" b="1" u="sng" dirty="0">
                <a:solidFill>
                  <a:srgbClr val="FFFFFF"/>
                </a:solidFill>
              </a:rPr>
              <a:t>ruthlessly</a:t>
            </a:r>
            <a:r>
              <a:rPr lang="en-US" sz="2800" dirty="0">
                <a:solidFill>
                  <a:srgbClr val="FFFFFF"/>
                </a:solidFill>
              </a:rPr>
              <a:t> made the people of Israel work as </a:t>
            </a:r>
            <a:r>
              <a:rPr lang="en-US" sz="2800" b="1" u="sng" dirty="0">
                <a:solidFill>
                  <a:srgbClr val="FFFFFF"/>
                </a:solidFill>
              </a:rPr>
              <a:t>slaves</a:t>
            </a:r>
            <a:r>
              <a:rPr lang="en-US" sz="2800" dirty="0">
                <a:solidFill>
                  <a:srgbClr val="FFFFFF"/>
                </a:solidFill>
              </a:rPr>
              <a:t>  14 and </a:t>
            </a:r>
            <a:r>
              <a:rPr lang="en-US" sz="2800" b="1" u="sng" dirty="0">
                <a:solidFill>
                  <a:srgbClr val="FFFFFF"/>
                </a:solidFill>
              </a:rPr>
              <a:t>made their lives bitter with hard service</a:t>
            </a:r>
            <a:r>
              <a:rPr lang="en-US" sz="2800" dirty="0">
                <a:solidFill>
                  <a:srgbClr val="FFFFFF"/>
                </a:solidFill>
              </a:rPr>
              <a:t>, in mortar and brick, and in all kinds of work in the field. In all their work they </a:t>
            </a:r>
            <a:r>
              <a:rPr lang="en-US" sz="2800" b="1" u="sng" dirty="0">
                <a:solidFill>
                  <a:srgbClr val="FFFFFF"/>
                </a:solidFill>
              </a:rPr>
              <a:t>ruthlessly</a:t>
            </a:r>
            <a:r>
              <a:rPr lang="en-US" sz="2800" dirty="0">
                <a:solidFill>
                  <a:srgbClr val="FFFFFF"/>
                </a:solidFill>
              </a:rPr>
              <a:t> made them work as </a:t>
            </a:r>
            <a:r>
              <a:rPr lang="en-US" sz="2800" b="1" u="sng" dirty="0">
                <a:solidFill>
                  <a:srgbClr val="FFFFFF"/>
                </a:solidFill>
              </a:rPr>
              <a:t>slaves</a:t>
            </a:r>
            <a:r>
              <a:rPr lang="en-US" sz="2800" dirty="0">
                <a:solidFill>
                  <a:srgbClr val="FFFFFF"/>
                </a:solidFill>
              </a:rPr>
              <a:t>. </a:t>
            </a:r>
            <a:endParaRPr lang="en-GB" sz="2800" dirty="0">
              <a:solidFill>
                <a:srgbClr val="FFFFFF"/>
              </a:solidFill>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2322" name="Rectangle 2"/>
          <p:cNvSpPr>
            <a:spLocks noGrp="1" noChangeArrowheads="1"/>
          </p:cNvSpPr>
          <p:nvPr>
            <p:ph type="title"/>
          </p:nvPr>
        </p:nvSpPr>
        <p:spPr/>
        <p:txBody>
          <a:bodyPr/>
          <a:lstStyle/>
          <a:p>
            <a:r>
              <a:rPr lang="en-GB" dirty="0">
                <a:solidFill>
                  <a:srgbClr val="FFFF00"/>
                </a:solidFill>
              </a:rPr>
              <a:t>Exodus is not about slavery</a:t>
            </a:r>
          </a:p>
        </p:txBody>
      </p:sp>
      <p:sp>
        <p:nvSpPr>
          <p:cNvPr id="1592323" name="Rectangle 3"/>
          <p:cNvSpPr>
            <a:spLocks noGrp="1" noChangeArrowheads="1"/>
          </p:cNvSpPr>
          <p:nvPr>
            <p:ph type="body" idx="1"/>
          </p:nvPr>
        </p:nvSpPr>
        <p:spPr/>
        <p:txBody>
          <a:bodyPr>
            <a:normAutofit fontScale="92500" lnSpcReduction="20000"/>
          </a:bodyPr>
          <a:lstStyle/>
          <a:p>
            <a:pPr>
              <a:lnSpc>
                <a:spcPct val="90000"/>
              </a:lnSpc>
            </a:pPr>
            <a:r>
              <a:rPr lang="en-GB" dirty="0">
                <a:solidFill>
                  <a:srgbClr val="FFFFFF"/>
                </a:solidFill>
              </a:rPr>
              <a:t>No slave–free contrast</a:t>
            </a:r>
          </a:p>
          <a:p>
            <a:pPr>
              <a:lnSpc>
                <a:spcPct val="90000"/>
              </a:lnSpc>
            </a:pPr>
            <a:r>
              <a:rPr lang="en-GB" dirty="0">
                <a:solidFill>
                  <a:srgbClr val="FFFFFF"/>
                </a:solidFill>
              </a:rPr>
              <a:t>Egyptians are </a:t>
            </a:r>
            <a:r>
              <a:rPr lang="he-IL" dirty="0">
                <a:solidFill>
                  <a:srgbClr val="FFFFFF"/>
                </a:solidFill>
              </a:rPr>
              <a:t>עְַבָדִים</a:t>
            </a:r>
            <a:r>
              <a:rPr lang="en-GB" dirty="0">
                <a:solidFill>
                  <a:srgbClr val="FFFFFF"/>
                </a:solidFill>
              </a:rPr>
              <a:t>, but never ordinary Israelites: Exodus </a:t>
            </a:r>
            <a:r>
              <a:rPr lang="en-US" dirty="0">
                <a:solidFill>
                  <a:srgbClr val="FFFFFF"/>
                </a:solidFill>
              </a:rPr>
              <a:t>5:21; 7:10, 20, 28, 29; 8:5, 7, 17, 20, 25, 27; 9:14, 20, 30, 34; 10:1, 6, 7; 11:3, 8; 12:30</a:t>
            </a:r>
          </a:p>
          <a:p>
            <a:pPr>
              <a:lnSpc>
                <a:spcPct val="90000"/>
              </a:lnSpc>
            </a:pPr>
            <a:r>
              <a:rPr lang="en-US" b="1" dirty="0">
                <a:solidFill>
                  <a:srgbClr val="FFFFFF"/>
                </a:solidFill>
              </a:rPr>
              <a:t>Exodus 5:21</a:t>
            </a:r>
            <a:r>
              <a:rPr lang="en-US" dirty="0">
                <a:solidFill>
                  <a:srgbClr val="FFFFFF"/>
                </a:solidFill>
              </a:rPr>
              <a:t> and they said to them, "The LORD look on you and judge, because you have made us stink in the sight of Pharaoh and his servants, and have put a sword in their hand to kill us."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92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92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923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232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a:xfrm>
            <a:off x="468313" y="195263"/>
            <a:ext cx="8229600" cy="854869"/>
          </a:xfrm>
        </p:spPr>
        <p:txBody>
          <a:bodyPr/>
          <a:lstStyle/>
          <a:p>
            <a:pPr eaLnBrk="1" hangingPunct="1"/>
            <a:r>
              <a:rPr lang="en-GB" dirty="0">
                <a:solidFill>
                  <a:srgbClr val="FFFF00"/>
                </a:solidFill>
              </a:rPr>
              <a:t>Sam Harris quotes:</a:t>
            </a:r>
          </a:p>
        </p:txBody>
      </p:sp>
      <p:sp>
        <p:nvSpPr>
          <p:cNvPr id="94210" name="Rectangle 3"/>
          <p:cNvSpPr>
            <a:spLocks noGrp="1" noChangeArrowheads="1"/>
          </p:cNvSpPr>
          <p:nvPr>
            <p:ph type="body" idx="1"/>
          </p:nvPr>
        </p:nvSpPr>
        <p:spPr/>
        <p:txBody>
          <a:bodyPr>
            <a:normAutofit fontScale="92500" lnSpcReduction="20000"/>
          </a:bodyPr>
          <a:lstStyle/>
          <a:p>
            <a:pPr eaLnBrk="1" hangingPunct="1"/>
            <a:r>
              <a:rPr lang="en-GB" sz="2800" dirty="0">
                <a:solidFill>
                  <a:srgbClr val="FFFFFF"/>
                </a:solidFill>
              </a:rPr>
              <a:t>“As for your male and female slaves whom you may have: you may buy male and female slaves from among the nations that are round about you. You may also buy from among the strangers who sojourn with you and their families that are with you, who have been born in your land; and they may be your property. You may bequeath them to your sons after you, to inherit as a possession forever; you may make slaves of them, but over your brethren the people of Israel you shall not rule, one over another, with harshness” (Leviticus 25:44-46 </a:t>
            </a:r>
            <a:r>
              <a:rPr lang="en-GB" sz="1500" dirty="0">
                <a:solidFill>
                  <a:srgbClr val="FFFFFF"/>
                </a:solidFill>
              </a:rPr>
              <a:t>RSV</a:t>
            </a:r>
            <a:r>
              <a:rPr lang="en-GB" sz="2800" dirty="0">
                <a:solidFill>
                  <a:srgbClr val="FFFFFF"/>
                </a:solidFill>
              </a:rPr>
              <a:t>)</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3346" name="Rectangle 2"/>
          <p:cNvSpPr>
            <a:spLocks noGrp="1" noChangeArrowheads="1"/>
          </p:cNvSpPr>
          <p:nvPr>
            <p:ph type="title"/>
          </p:nvPr>
        </p:nvSpPr>
        <p:spPr/>
        <p:txBody>
          <a:bodyPr/>
          <a:lstStyle/>
          <a:p>
            <a:r>
              <a:rPr lang="en-GB" dirty="0">
                <a:solidFill>
                  <a:srgbClr val="FFFF00"/>
                </a:solidFill>
              </a:rPr>
              <a:t>Exodus is not about slavery</a:t>
            </a:r>
          </a:p>
        </p:txBody>
      </p:sp>
      <p:sp>
        <p:nvSpPr>
          <p:cNvPr id="1593347" name="Rectangle 3"/>
          <p:cNvSpPr>
            <a:spLocks noGrp="1" noChangeArrowheads="1"/>
          </p:cNvSpPr>
          <p:nvPr>
            <p:ph type="body" idx="1"/>
          </p:nvPr>
        </p:nvSpPr>
        <p:spPr/>
        <p:txBody>
          <a:bodyPr>
            <a:normAutofit lnSpcReduction="10000"/>
          </a:bodyPr>
          <a:lstStyle/>
          <a:p>
            <a:r>
              <a:rPr lang="en-GB" dirty="0">
                <a:solidFill>
                  <a:srgbClr val="FFFFFF"/>
                </a:solidFill>
              </a:rPr>
              <a:t>Israelites are to </a:t>
            </a:r>
            <a:r>
              <a:rPr lang="he-IL" dirty="0">
                <a:solidFill>
                  <a:srgbClr val="FFFFFF"/>
                </a:solidFill>
              </a:rPr>
              <a:t>עָבַד</a:t>
            </a:r>
            <a:r>
              <a:rPr lang="en-GB" dirty="0">
                <a:solidFill>
                  <a:srgbClr val="FFFFFF"/>
                </a:solidFill>
              </a:rPr>
              <a:t> God: Exodus 3:12; 4:23; 7:16, 26; 8:16; 9:1, 13; 10:3, 7, 8, 11, 24, 26 2x</a:t>
            </a:r>
          </a:p>
          <a:p>
            <a:r>
              <a:rPr lang="en-US" b="1" dirty="0">
                <a:solidFill>
                  <a:srgbClr val="FFFFFF"/>
                </a:solidFill>
              </a:rPr>
              <a:t>Exodus 3:12</a:t>
            </a:r>
            <a:r>
              <a:rPr lang="en-US" dirty="0">
                <a:solidFill>
                  <a:srgbClr val="FFFFFF"/>
                </a:solidFill>
              </a:rPr>
              <a:t> He said, "But I will be with you, and this shall be the sign for you, that I have sent you: when you have brought the people out of Egypt, you shall serve God on this mountain."</a:t>
            </a:r>
            <a:endParaRPr lang="en-GB" dirty="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93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933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3347" grpId="0" build="p"/>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4370" name="Rectangle 2"/>
          <p:cNvSpPr>
            <a:spLocks noGrp="1" noChangeArrowheads="1"/>
          </p:cNvSpPr>
          <p:nvPr>
            <p:ph type="title"/>
          </p:nvPr>
        </p:nvSpPr>
        <p:spPr/>
        <p:txBody>
          <a:bodyPr/>
          <a:lstStyle/>
          <a:p>
            <a:r>
              <a:rPr lang="en-GB" dirty="0">
                <a:solidFill>
                  <a:srgbClr val="FFFF00"/>
                </a:solidFill>
              </a:rPr>
              <a:t>Conclusions</a:t>
            </a:r>
          </a:p>
        </p:txBody>
      </p:sp>
      <p:sp>
        <p:nvSpPr>
          <p:cNvPr id="1594371" name="Rectangle 3"/>
          <p:cNvSpPr>
            <a:spLocks noGrp="1" noChangeArrowheads="1"/>
          </p:cNvSpPr>
          <p:nvPr>
            <p:ph type="body" idx="1"/>
          </p:nvPr>
        </p:nvSpPr>
        <p:spPr/>
        <p:txBody>
          <a:bodyPr>
            <a:normAutofit fontScale="92500" lnSpcReduction="10000"/>
          </a:bodyPr>
          <a:lstStyle/>
          <a:p>
            <a:r>
              <a:rPr lang="en-GB" dirty="0">
                <a:solidFill>
                  <a:srgbClr val="FFFFFF"/>
                </a:solidFill>
              </a:rPr>
              <a:t>We infer that the Hebrews were slaves in Egypt, but the narrative doesn’t say that they were</a:t>
            </a:r>
          </a:p>
          <a:p>
            <a:r>
              <a:rPr lang="en-GB" dirty="0">
                <a:solidFill>
                  <a:srgbClr val="FFFFFF"/>
                </a:solidFill>
              </a:rPr>
              <a:t>We may identify some people as slaves in the OT, but this is to analyse them through later categories (with slave-free opposition)</a:t>
            </a:r>
          </a:p>
          <a:p>
            <a:r>
              <a:rPr lang="en-GB" dirty="0">
                <a:solidFill>
                  <a:srgbClr val="FFFFFF"/>
                </a:solidFill>
              </a:rPr>
              <a:t>Translations involving ‘slave’ in the OT are disputable, and may mislead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94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943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943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4371" grpId="0" build="p"/>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5394" name="Rectangle 2"/>
          <p:cNvSpPr>
            <a:spLocks noGrp="1" noChangeArrowheads="1"/>
          </p:cNvSpPr>
          <p:nvPr>
            <p:ph type="ctrTitle"/>
          </p:nvPr>
        </p:nvSpPr>
        <p:spPr/>
        <p:txBody>
          <a:bodyPr/>
          <a:lstStyle/>
          <a:p>
            <a:r>
              <a:rPr lang="en-GB" dirty="0">
                <a:solidFill>
                  <a:srgbClr val="FFFF00"/>
                </a:solidFill>
              </a:rPr>
              <a:t>This affects Liberation Theology</a:t>
            </a:r>
          </a:p>
        </p:txBody>
      </p:sp>
      <p:sp>
        <p:nvSpPr>
          <p:cNvPr id="1595395" name="Rectangle 3"/>
          <p:cNvSpPr>
            <a:spLocks noGrp="1" noChangeArrowheads="1"/>
          </p:cNvSpPr>
          <p:nvPr>
            <p:ph type="subTitle" idx="1"/>
          </p:nvPr>
        </p:nvSpPr>
        <p:spPr/>
        <p:txBody>
          <a:bodyPr/>
          <a:lstStyle/>
          <a:p>
            <a:endParaRPr lang="en-US"/>
          </a:p>
        </p:txBody>
      </p:sp>
    </p:spTree>
  </p:cSld>
  <p:clrMapOvr>
    <a:masterClrMapping/>
  </p:clrMapOvr>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89569" name="Rectangle 2"/>
          <p:cNvSpPr>
            <a:spLocks noGrp="1" noChangeArrowheads="1"/>
          </p:cNvSpPr>
          <p:nvPr>
            <p:ph type="title"/>
          </p:nvPr>
        </p:nvSpPr>
        <p:spPr/>
        <p:txBody>
          <a:bodyPr/>
          <a:lstStyle/>
          <a:p>
            <a:pPr eaLnBrk="1" hangingPunct="1"/>
            <a:r>
              <a:rPr lang="en-GB" dirty="0">
                <a:solidFill>
                  <a:srgbClr val="FFFF00"/>
                </a:solidFill>
              </a:rPr>
              <a:t>Creation pattern, e.g. Job</a:t>
            </a:r>
          </a:p>
        </p:txBody>
      </p:sp>
      <p:sp>
        <p:nvSpPr>
          <p:cNvPr id="1389571" name="Rectangle 4"/>
          <p:cNvSpPr>
            <a:spLocks noGrp="1" noChangeArrowheads="1"/>
          </p:cNvSpPr>
          <p:nvPr>
            <p:ph type="body" sz="half" idx="2"/>
          </p:nvPr>
        </p:nvSpPr>
        <p:spPr>
          <a:xfrm>
            <a:off x="4164626" y="1169194"/>
            <a:ext cx="4522174" cy="3459956"/>
          </a:xfrm>
        </p:spPr>
        <p:txBody>
          <a:bodyPr>
            <a:normAutofit fontScale="92500"/>
          </a:bodyPr>
          <a:lstStyle/>
          <a:p>
            <a:pPr eaLnBrk="1" hangingPunct="1"/>
            <a:r>
              <a:rPr lang="en-GB" sz="2400" dirty="0">
                <a:solidFill>
                  <a:srgbClr val="FFFFFF"/>
                </a:solidFill>
              </a:rPr>
              <a:t>“If I have rejected the cause of my manservant or my maidservant when they brought a complaint against me what then shall I do when God rises up? When he makes enquiry, what shall I answer him? Did not he who made me in the womb make him? And did not one fashion us in the womb?” (Job 31:13–15 </a:t>
            </a:r>
            <a:r>
              <a:rPr lang="en-GB" sz="1500" dirty="0">
                <a:solidFill>
                  <a:srgbClr val="FFFFFF"/>
                </a:solidFill>
              </a:rPr>
              <a:t>ESV</a:t>
            </a:r>
            <a:r>
              <a:rPr lang="en-GB" sz="2400" dirty="0">
                <a:solidFill>
                  <a:srgbClr val="FFFFFF"/>
                </a:solidFill>
              </a:rPr>
              <a:t>)</a:t>
            </a:r>
          </a:p>
          <a:p>
            <a:pPr eaLnBrk="1" hangingPunct="1">
              <a:buFontTx/>
              <a:buNone/>
            </a:pPr>
            <a:endParaRPr lang="en-GB" sz="2400" dirty="0">
              <a:solidFill>
                <a:srgbClr val="FFFFFF"/>
              </a:solidFill>
            </a:endParaRPr>
          </a:p>
        </p:txBody>
      </p:sp>
      <p:pic>
        <p:nvPicPr>
          <p:cNvPr id="1389572" name="Picture 5" descr="Indy slave"/>
          <p:cNvPicPr>
            <a:picLocks noChangeAspect="1" noChangeArrowheads="1"/>
          </p:cNvPicPr>
          <p:nvPr/>
        </p:nvPicPr>
        <p:blipFill>
          <a:blip r:embed="rId2"/>
          <a:srcRect/>
          <a:stretch>
            <a:fillRect/>
          </a:stretch>
        </p:blipFill>
        <p:spPr bwMode="auto">
          <a:xfrm>
            <a:off x="891211" y="1063228"/>
            <a:ext cx="2982290" cy="3870721"/>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87202" name="Rectangle 2"/>
          <p:cNvSpPr>
            <a:spLocks noGrp="1" noChangeArrowheads="1"/>
          </p:cNvSpPr>
          <p:nvPr>
            <p:ph type="title"/>
          </p:nvPr>
        </p:nvSpPr>
        <p:spPr/>
        <p:txBody>
          <a:bodyPr/>
          <a:lstStyle/>
          <a:p>
            <a:r>
              <a:rPr lang="en-GB" dirty="0">
                <a:solidFill>
                  <a:srgbClr val="FFFF00"/>
                </a:solidFill>
              </a:rPr>
              <a:t>The effects of the fall</a:t>
            </a:r>
          </a:p>
        </p:txBody>
      </p:sp>
      <p:sp>
        <p:nvSpPr>
          <p:cNvPr id="1587203" name="Rectangle 3"/>
          <p:cNvSpPr>
            <a:spLocks noGrp="1" noChangeArrowheads="1"/>
          </p:cNvSpPr>
          <p:nvPr>
            <p:ph type="body" idx="1"/>
          </p:nvPr>
        </p:nvSpPr>
        <p:spPr/>
        <p:txBody>
          <a:bodyPr>
            <a:normAutofit lnSpcReduction="10000"/>
          </a:bodyPr>
          <a:lstStyle/>
          <a:p>
            <a:r>
              <a:rPr lang="en-GB" dirty="0">
                <a:solidFill>
                  <a:srgbClr val="FFFFFF"/>
                </a:solidFill>
              </a:rPr>
              <a:t>‘…according to the Old Testament, the institution of involuntary and perpetual servitude dates from after the fall and first appears as a punishment and curse.’ (Philip </a:t>
            </a:r>
            <a:r>
              <a:rPr lang="en-GB" dirty="0" err="1">
                <a:solidFill>
                  <a:srgbClr val="FFFFFF"/>
                </a:solidFill>
              </a:rPr>
              <a:t>Schaff</a:t>
            </a:r>
            <a:r>
              <a:rPr lang="en-GB" dirty="0">
                <a:solidFill>
                  <a:srgbClr val="FFFFFF"/>
                </a:solidFill>
              </a:rPr>
              <a:t>, </a:t>
            </a:r>
            <a:r>
              <a:rPr lang="en-GB" i="1" dirty="0">
                <a:solidFill>
                  <a:srgbClr val="FFFFFF"/>
                </a:solidFill>
              </a:rPr>
              <a:t>Slavery and the Bible</a:t>
            </a:r>
            <a:r>
              <a:rPr lang="en-GB" dirty="0">
                <a:solidFill>
                  <a:srgbClr val="FFFFFF"/>
                </a:solidFill>
              </a:rPr>
              <a:t>, </a:t>
            </a:r>
            <a:r>
              <a:rPr lang="en-GB" dirty="0" err="1">
                <a:solidFill>
                  <a:srgbClr val="FFFFFF"/>
                </a:solidFill>
              </a:rPr>
              <a:t>p</a:t>
            </a:r>
            <a:r>
              <a:rPr lang="en-GB" dirty="0">
                <a:solidFill>
                  <a:srgbClr val="FFFFFF"/>
                </a:solidFill>
              </a:rPr>
              <a:t>. 14)</a:t>
            </a:r>
          </a:p>
          <a:p>
            <a:r>
              <a:rPr lang="en-GB" i="1" dirty="0" err="1">
                <a:solidFill>
                  <a:srgbClr val="FFFFFF"/>
                </a:solidFill>
              </a:rPr>
              <a:t>rādāh</a:t>
            </a:r>
            <a:r>
              <a:rPr lang="en-GB" dirty="0">
                <a:solidFill>
                  <a:srgbClr val="FFFFFF"/>
                </a:solidFill>
              </a:rPr>
              <a:t> ‘have dominion’ Gen. 1:26, 28 vs. Lev. 25:43, 46, 53, etc.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87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872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03" grpId="0" build="p"/>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90593" name="Rectangle 2"/>
          <p:cNvSpPr>
            <a:spLocks noGrp="1" noChangeArrowheads="1"/>
          </p:cNvSpPr>
          <p:nvPr>
            <p:ph type="title"/>
          </p:nvPr>
        </p:nvSpPr>
        <p:spPr/>
        <p:txBody>
          <a:bodyPr/>
          <a:lstStyle/>
          <a:p>
            <a:pPr eaLnBrk="1" hangingPunct="1"/>
            <a:r>
              <a:rPr lang="en-GB" dirty="0">
                <a:solidFill>
                  <a:srgbClr val="FFFF00"/>
                </a:solidFill>
              </a:rPr>
              <a:t>Permissive law / regulation</a:t>
            </a:r>
          </a:p>
        </p:txBody>
      </p:sp>
      <p:sp>
        <p:nvSpPr>
          <p:cNvPr id="1391619" name="Rectangle 3"/>
          <p:cNvSpPr>
            <a:spLocks noGrp="1" noChangeArrowheads="1"/>
          </p:cNvSpPr>
          <p:nvPr>
            <p:ph type="body" idx="1"/>
          </p:nvPr>
        </p:nvSpPr>
        <p:spPr/>
        <p:txBody>
          <a:bodyPr>
            <a:normAutofit lnSpcReduction="10000"/>
          </a:bodyPr>
          <a:lstStyle/>
          <a:p>
            <a:pPr eaLnBrk="1" hangingPunct="1"/>
            <a:r>
              <a:rPr lang="en-US" b="1" dirty="0">
                <a:solidFill>
                  <a:srgbClr val="FFFFFF"/>
                </a:solidFill>
              </a:rPr>
              <a:t>Matthew 19:8 </a:t>
            </a:r>
            <a:r>
              <a:rPr lang="en-US" dirty="0">
                <a:solidFill>
                  <a:srgbClr val="FFFFFF"/>
                </a:solidFill>
              </a:rPr>
              <a:t> He said to them, “Because of your hardness of heart Moses allowed you to divorce your wives, but from the beginning it was not so.” (ESV)</a:t>
            </a:r>
          </a:p>
          <a:p>
            <a:pPr eaLnBrk="1" hangingPunct="1"/>
            <a:r>
              <a:rPr lang="en-US" dirty="0">
                <a:solidFill>
                  <a:srgbClr val="FFFFFF"/>
                </a:solidFill>
              </a:rPr>
              <a:t>Possibly also:</a:t>
            </a:r>
          </a:p>
          <a:p>
            <a:pPr lvl="1" eaLnBrk="1" hangingPunct="1"/>
            <a:r>
              <a:rPr lang="en-GB" dirty="0">
                <a:solidFill>
                  <a:srgbClr val="FFFFFF"/>
                </a:solidFill>
              </a:rPr>
              <a:t>Polygamy</a:t>
            </a:r>
          </a:p>
          <a:p>
            <a:pPr lvl="1" eaLnBrk="1" hangingPunct="1"/>
            <a:r>
              <a:rPr lang="en-GB" dirty="0">
                <a:solidFill>
                  <a:srgbClr val="FFFFFF"/>
                </a:solidFill>
              </a:rPr>
              <a:t>Servitude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916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9161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9161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916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1619" grpId="0" build="p"/>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92641" name="Rectangle 2"/>
          <p:cNvSpPr>
            <a:spLocks noGrp="1" noChangeArrowheads="1"/>
          </p:cNvSpPr>
          <p:nvPr>
            <p:ph type="ctrTitle"/>
          </p:nvPr>
        </p:nvSpPr>
        <p:spPr/>
        <p:txBody>
          <a:bodyPr/>
          <a:lstStyle/>
          <a:p>
            <a:pPr eaLnBrk="1" hangingPunct="1"/>
            <a:r>
              <a:rPr lang="en-GB" dirty="0">
                <a:solidFill>
                  <a:srgbClr val="FFFF00"/>
                </a:solidFill>
              </a:rPr>
              <a:t>The New Testament?</a:t>
            </a:r>
          </a:p>
        </p:txBody>
      </p:sp>
      <p:sp>
        <p:nvSpPr>
          <p:cNvPr id="1392642" name="Rectangle 3"/>
          <p:cNvSpPr>
            <a:spLocks noGrp="1" noChangeArrowheads="1"/>
          </p:cNvSpPr>
          <p:nvPr>
            <p:ph type="subTitle" idx="1"/>
          </p:nvPr>
        </p:nvSpPr>
        <p:spPr/>
        <p:txBody>
          <a:bodyPr/>
          <a:lstStyle/>
          <a:p>
            <a:pPr eaLnBrk="1" hangingPunct="1"/>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93665" name="Rectangle 2"/>
          <p:cNvSpPr>
            <a:spLocks noGrp="1" noChangeArrowheads="1"/>
          </p:cNvSpPr>
          <p:nvPr>
            <p:ph type="title"/>
          </p:nvPr>
        </p:nvSpPr>
        <p:spPr/>
        <p:txBody>
          <a:bodyPr/>
          <a:lstStyle/>
          <a:p>
            <a:pPr eaLnBrk="1" hangingPunct="1"/>
            <a:r>
              <a:rPr lang="en-GB" dirty="0">
                <a:solidFill>
                  <a:srgbClr val="FFFF00"/>
                </a:solidFill>
              </a:rPr>
              <a:t>Doesn’t the NT endorse slavery?</a:t>
            </a:r>
          </a:p>
        </p:txBody>
      </p:sp>
      <p:sp>
        <p:nvSpPr>
          <p:cNvPr id="1401859" name="Rectangle 3"/>
          <p:cNvSpPr>
            <a:spLocks noGrp="1" noChangeArrowheads="1"/>
          </p:cNvSpPr>
          <p:nvPr>
            <p:ph type="body" idx="1"/>
          </p:nvPr>
        </p:nvSpPr>
        <p:spPr/>
        <p:txBody>
          <a:bodyPr>
            <a:normAutofit fontScale="85000" lnSpcReduction="20000"/>
          </a:bodyPr>
          <a:lstStyle/>
          <a:p>
            <a:pPr eaLnBrk="1" hangingPunct="1"/>
            <a:r>
              <a:rPr lang="en-GB" dirty="0">
                <a:solidFill>
                  <a:srgbClr val="FFFFFF"/>
                </a:solidFill>
              </a:rPr>
              <a:t>Christians could not change the legal system (no suffrage)</a:t>
            </a:r>
          </a:p>
          <a:p>
            <a:pPr eaLnBrk="1" hangingPunct="1"/>
            <a:r>
              <a:rPr lang="en-GB" dirty="0">
                <a:solidFill>
                  <a:srgbClr val="FFFFFF"/>
                </a:solidFill>
              </a:rPr>
              <a:t>Slaves who rebelled would be executed</a:t>
            </a:r>
          </a:p>
          <a:p>
            <a:pPr eaLnBrk="1" hangingPunct="1"/>
            <a:r>
              <a:rPr lang="en-GB" dirty="0">
                <a:solidFill>
                  <a:srgbClr val="FFFFFF"/>
                </a:solidFill>
              </a:rPr>
              <a:t>Limits to emancipation of slaves</a:t>
            </a:r>
          </a:p>
          <a:p>
            <a:pPr lvl="1" eaLnBrk="1" hangingPunct="1"/>
            <a:r>
              <a:rPr lang="en-GB" i="1" dirty="0" err="1">
                <a:solidFill>
                  <a:srgbClr val="FFFFFF"/>
                </a:solidFill>
              </a:rPr>
              <a:t>Lex</a:t>
            </a:r>
            <a:r>
              <a:rPr lang="en-GB" i="1" dirty="0">
                <a:solidFill>
                  <a:srgbClr val="FFFFFF"/>
                </a:solidFill>
              </a:rPr>
              <a:t> </a:t>
            </a:r>
            <a:r>
              <a:rPr lang="en-GB" i="1" dirty="0" err="1">
                <a:solidFill>
                  <a:srgbClr val="FFFFFF"/>
                </a:solidFill>
              </a:rPr>
              <a:t>Fufia</a:t>
            </a:r>
            <a:r>
              <a:rPr lang="en-GB" i="1" dirty="0">
                <a:solidFill>
                  <a:srgbClr val="FFFFFF"/>
                </a:solidFill>
              </a:rPr>
              <a:t> </a:t>
            </a:r>
            <a:r>
              <a:rPr lang="en-GB" i="1" dirty="0" err="1">
                <a:solidFill>
                  <a:srgbClr val="FFFFFF"/>
                </a:solidFill>
              </a:rPr>
              <a:t>Caninia</a:t>
            </a:r>
            <a:r>
              <a:rPr lang="en-GB" dirty="0">
                <a:solidFill>
                  <a:srgbClr val="FFFFFF"/>
                </a:solidFill>
              </a:rPr>
              <a:t> (BC 2): only free 2 of 3; half of 4-10; a third of 11-30</a:t>
            </a:r>
          </a:p>
          <a:p>
            <a:pPr lvl="1" eaLnBrk="1" hangingPunct="1"/>
            <a:r>
              <a:rPr lang="en-GB" i="1" dirty="0" err="1">
                <a:solidFill>
                  <a:srgbClr val="FFFFFF"/>
                </a:solidFill>
              </a:rPr>
              <a:t>Lex</a:t>
            </a:r>
            <a:r>
              <a:rPr lang="en-GB" i="1" dirty="0">
                <a:solidFill>
                  <a:srgbClr val="FFFFFF"/>
                </a:solidFill>
              </a:rPr>
              <a:t> </a:t>
            </a:r>
            <a:r>
              <a:rPr lang="en-GB" i="1" dirty="0" err="1">
                <a:solidFill>
                  <a:srgbClr val="FFFFFF"/>
                </a:solidFill>
              </a:rPr>
              <a:t>Aelia</a:t>
            </a:r>
            <a:r>
              <a:rPr lang="en-GB" i="1" dirty="0">
                <a:solidFill>
                  <a:srgbClr val="FFFFFF"/>
                </a:solidFill>
              </a:rPr>
              <a:t> </a:t>
            </a:r>
            <a:r>
              <a:rPr lang="en-GB" i="1" dirty="0" err="1">
                <a:solidFill>
                  <a:srgbClr val="FFFFFF"/>
                </a:solidFill>
              </a:rPr>
              <a:t>Sentia</a:t>
            </a:r>
            <a:r>
              <a:rPr lang="en-GB" dirty="0">
                <a:solidFill>
                  <a:srgbClr val="FFFFFF"/>
                </a:solidFill>
              </a:rPr>
              <a:t> (AD 4): slaves under 30 can’t be freed without legal procedure</a:t>
            </a:r>
          </a:p>
          <a:p>
            <a:pPr lvl="1" eaLnBrk="1" hangingPunct="1"/>
            <a:r>
              <a:rPr lang="en-GB" dirty="0">
                <a:solidFill>
                  <a:srgbClr val="FFFFFF"/>
                </a:solidFill>
              </a:rPr>
              <a:t>Slave manumitted under 30 could never be citizen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18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018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0185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0185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0185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018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1859" grpId="0" build="p"/>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94689" name="Rectangle 2"/>
          <p:cNvSpPr>
            <a:spLocks noGrp="1" noChangeArrowheads="1"/>
          </p:cNvSpPr>
          <p:nvPr>
            <p:ph type="title"/>
          </p:nvPr>
        </p:nvSpPr>
        <p:spPr/>
        <p:txBody>
          <a:bodyPr/>
          <a:lstStyle/>
          <a:p>
            <a:pPr eaLnBrk="1" hangingPunct="1"/>
            <a:r>
              <a:rPr lang="en-GB" dirty="0">
                <a:solidFill>
                  <a:srgbClr val="FFFF00"/>
                </a:solidFill>
              </a:rPr>
              <a:t>NT teaching on slavery</a:t>
            </a:r>
          </a:p>
        </p:txBody>
      </p:sp>
      <p:sp>
        <p:nvSpPr>
          <p:cNvPr id="1402883" name="Rectangle 3"/>
          <p:cNvSpPr>
            <a:spLocks noGrp="1" noChangeArrowheads="1"/>
          </p:cNvSpPr>
          <p:nvPr>
            <p:ph type="body" idx="1"/>
          </p:nvPr>
        </p:nvSpPr>
        <p:spPr/>
        <p:txBody>
          <a:bodyPr>
            <a:normAutofit fontScale="85000" lnSpcReduction="20000"/>
          </a:bodyPr>
          <a:lstStyle/>
          <a:p>
            <a:pPr eaLnBrk="1" hangingPunct="1">
              <a:lnSpc>
                <a:spcPct val="90000"/>
              </a:lnSpc>
            </a:pPr>
            <a:r>
              <a:rPr lang="en-GB" dirty="0">
                <a:solidFill>
                  <a:srgbClr val="FFFFFF"/>
                </a:solidFill>
              </a:rPr>
              <a:t>Love others as Christ loved us</a:t>
            </a:r>
          </a:p>
          <a:p>
            <a:pPr eaLnBrk="1" hangingPunct="1">
              <a:lnSpc>
                <a:spcPct val="90000"/>
              </a:lnSpc>
            </a:pPr>
            <a:r>
              <a:rPr lang="en-GB" dirty="0">
                <a:solidFill>
                  <a:srgbClr val="FFFFFF"/>
                </a:solidFill>
              </a:rPr>
              <a:t>Brotherhood</a:t>
            </a:r>
          </a:p>
          <a:p>
            <a:pPr eaLnBrk="1" hangingPunct="1">
              <a:lnSpc>
                <a:spcPct val="90000"/>
              </a:lnSpc>
            </a:pPr>
            <a:r>
              <a:rPr lang="en-GB" dirty="0">
                <a:solidFill>
                  <a:srgbClr val="FFFFFF"/>
                </a:solidFill>
              </a:rPr>
              <a:t>Kissing</a:t>
            </a:r>
          </a:p>
          <a:p>
            <a:pPr eaLnBrk="1" hangingPunct="1">
              <a:lnSpc>
                <a:spcPct val="90000"/>
              </a:lnSpc>
            </a:pPr>
            <a:r>
              <a:rPr lang="en-GB" dirty="0">
                <a:solidFill>
                  <a:srgbClr val="FFFFFF"/>
                </a:solidFill>
              </a:rPr>
              <a:t>Eph 6:9 ‘the same’ (</a:t>
            </a:r>
            <a:r>
              <a:rPr lang="en-GB" i="1" dirty="0" err="1">
                <a:solidFill>
                  <a:srgbClr val="FFFFFF"/>
                </a:solidFill>
              </a:rPr>
              <a:t>ta</a:t>
            </a:r>
            <a:r>
              <a:rPr lang="en-GB" i="1" dirty="0">
                <a:solidFill>
                  <a:srgbClr val="FFFFFF"/>
                </a:solidFill>
              </a:rPr>
              <a:t> </a:t>
            </a:r>
            <a:r>
              <a:rPr lang="en-GB" i="1" dirty="0" err="1">
                <a:solidFill>
                  <a:srgbClr val="FFFFFF"/>
                </a:solidFill>
              </a:rPr>
              <a:t>auta</a:t>
            </a:r>
            <a:r>
              <a:rPr lang="en-GB" dirty="0">
                <a:solidFill>
                  <a:srgbClr val="FFFFFF"/>
                </a:solidFill>
              </a:rPr>
              <a:t>); no threatening; God doesn’t prefer masters</a:t>
            </a:r>
          </a:p>
          <a:p>
            <a:pPr eaLnBrk="1" hangingPunct="1">
              <a:lnSpc>
                <a:spcPct val="90000"/>
              </a:lnSpc>
            </a:pPr>
            <a:r>
              <a:rPr lang="en-GB" dirty="0">
                <a:solidFill>
                  <a:srgbClr val="FFFFFF"/>
                </a:solidFill>
              </a:rPr>
              <a:t>Col. 4:1 ‘what is right and what is equal’ (</a:t>
            </a:r>
            <a:r>
              <a:rPr lang="en-GB" i="1" dirty="0">
                <a:solidFill>
                  <a:srgbClr val="FFFFFF"/>
                </a:solidFill>
              </a:rPr>
              <a:t>to </a:t>
            </a:r>
            <a:r>
              <a:rPr lang="en-GB" i="1" dirty="0" err="1">
                <a:solidFill>
                  <a:srgbClr val="FFFFFF"/>
                </a:solidFill>
              </a:rPr>
              <a:t>dikaion</a:t>
            </a:r>
            <a:r>
              <a:rPr lang="en-GB" i="1" dirty="0">
                <a:solidFill>
                  <a:srgbClr val="FFFFFF"/>
                </a:solidFill>
              </a:rPr>
              <a:t> </a:t>
            </a:r>
            <a:r>
              <a:rPr lang="en-GB" i="1" dirty="0" err="1">
                <a:solidFill>
                  <a:srgbClr val="FFFFFF"/>
                </a:solidFill>
              </a:rPr>
              <a:t>kai</a:t>
            </a:r>
            <a:r>
              <a:rPr lang="en-GB" i="1" dirty="0">
                <a:solidFill>
                  <a:srgbClr val="FFFFFF"/>
                </a:solidFill>
              </a:rPr>
              <a:t> </a:t>
            </a:r>
            <a:r>
              <a:rPr lang="en-GB" i="1" dirty="0" err="1">
                <a:solidFill>
                  <a:srgbClr val="FFFFFF"/>
                </a:solidFill>
              </a:rPr>
              <a:t>tēn</a:t>
            </a:r>
            <a:r>
              <a:rPr lang="en-GB" i="1" dirty="0">
                <a:solidFill>
                  <a:srgbClr val="FFFFFF"/>
                </a:solidFill>
              </a:rPr>
              <a:t> </a:t>
            </a:r>
            <a:r>
              <a:rPr lang="en-GB" i="1" dirty="0" err="1">
                <a:solidFill>
                  <a:srgbClr val="FFFFFF"/>
                </a:solidFill>
              </a:rPr>
              <a:t>isotēta</a:t>
            </a:r>
            <a:r>
              <a:rPr lang="en-GB" dirty="0">
                <a:solidFill>
                  <a:srgbClr val="FFFFFF"/>
                </a:solidFill>
              </a:rPr>
              <a:t>)</a:t>
            </a:r>
          </a:p>
          <a:p>
            <a:pPr eaLnBrk="1" hangingPunct="1">
              <a:lnSpc>
                <a:spcPct val="90000"/>
              </a:lnSpc>
            </a:pPr>
            <a:r>
              <a:rPr lang="en-GB" dirty="0">
                <a:solidFill>
                  <a:srgbClr val="FFFFFF"/>
                </a:solidFill>
              </a:rPr>
              <a:t>Philemon 15 ‘no longer as a slave, but above a slave, a beloved brother’</a:t>
            </a:r>
          </a:p>
          <a:p>
            <a:pPr eaLnBrk="1" hangingPunct="1">
              <a:lnSpc>
                <a:spcPct val="90000"/>
              </a:lnSpc>
            </a:pPr>
            <a:endParaRPr lang="en-GB" dirty="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28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028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028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028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028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028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883" grpId="0" build="p"/>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95713" name="Rectangle 2"/>
          <p:cNvSpPr>
            <a:spLocks noGrp="1" noChangeArrowheads="1"/>
          </p:cNvSpPr>
          <p:nvPr>
            <p:ph type="ctrTitle"/>
          </p:nvPr>
        </p:nvSpPr>
        <p:spPr/>
        <p:txBody>
          <a:bodyPr/>
          <a:lstStyle/>
          <a:p>
            <a:pPr eaLnBrk="1" hangingPunct="1"/>
            <a:r>
              <a:rPr lang="en-GB" dirty="0">
                <a:solidFill>
                  <a:srgbClr val="FFFF00"/>
                </a:solidFill>
              </a:rPr>
              <a:t>Jesus is Lord</a:t>
            </a:r>
          </a:p>
        </p:txBody>
      </p:sp>
      <p:sp>
        <p:nvSpPr>
          <p:cNvPr id="1395714" name="Rectangle 3"/>
          <p:cNvSpPr>
            <a:spLocks noGrp="1" noChangeArrowheads="1"/>
          </p:cNvSpPr>
          <p:nvPr>
            <p:ph type="subTitle" idx="1"/>
          </p:nvPr>
        </p:nvSpPr>
        <p:spPr/>
        <p:txBody>
          <a:bodyPr/>
          <a:lstStyle/>
          <a:p>
            <a:pPr eaLnBrk="1" hangingPunct="1"/>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a:xfrm>
            <a:off x="468313" y="195263"/>
            <a:ext cx="8229600" cy="854869"/>
          </a:xfrm>
        </p:spPr>
        <p:txBody>
          <a:bodyPr/>
          <a:lstStyle/>
          <a:p>
            <a:pPr eaLnBrk="1" hangingPunct="1"/>
            <a:r>
              <a:rPr lang="en-GB" dirty="0">
                <a:solidFill>
                  <a:srgbClr val="FFFF00"/>
                </a:solidFill>
              </a:rPr>
              <a:t>Sam Harris quotes:</a:t>
            </a:r>
          </a:p>
        </p:txBody>
      </p:sp>
      <p:sp>
        <p:nvSpPr>
          <p:cNvPr id="94210" name="Rectangle 3"/>
          <p:cNvSpPr>
            <a:spLocks noGrp="1" noChangeArrowheads="1"/>
          </p:cNvSpPr>
          <p:nvPr>
            <p:ph type="body" idx="1"/>
          </p:nvPr>
        </p:nvSpPr>
        <p:spPr/>
        <p:txBody>
          <a:bodyPr>
            <a:normAutofit fontScale="92500" lnSpcReduction="20000"/>
          </a:bodyPr>
          <a:lstStyle/>
          <a:p>
            <a:pPr eaLnBrk="1" hangingPunct="1"/>
            <a:r>
              <a:rPr lang="en-GB" sz="2800" dirty="0">
                <a:solidFill>
                  <a:srgbClr val="FFFFFF"/>
                </a:solidFill>
              </a:rPr>
              <a:t>“As for your male and female slaves whom you may have: you may buy male and female slaves from among the nations that are round about you. You may also buy from among the strangers who sojourn with you and their families that are with you, who have been born in your land; and they may be your property. You may bequeath them to your sons after you, to inherit as a possession forever; you may make slaves of them, but over your brethren the people of Israel you shall not rule, one over another, with harshness” (Leviticus 25:44-46 </a:t>
            </a:r>
            <a:r>
              <a:rPr lang="en-GB" sz="1500" dirty="0">
                <a:solidFill>
                  <a:srgbClr val="FFFFFF"/>
                </a:solidFill>
              </a:rPr>
              <a:t>RSV</a:t>
            </a:r>
            <a:r>
              <a:rPr lang="en-GB" sz="2800" dirty="0">
                <a:solidFill>
                  <a:srgbClr val="FFFFFF"/>
                </a:solidFill>
              </a:rPr>
              <a:t>)</a:t>
            </a:r>
          </a:p>
        </p:txBody>
      </p:sp>
      <p:sp>
        <p:nvSpPr>
          <p:cNvPr id="1355780" name="AutoShape 4"/>
          <p:cNvSpPr>
            <a:spLocks noChangeArrowheads="1"/>
          </p:cNvSpPr>
          <p:nvPr/>
        </p:nvSpPr>
        <p:spPr bwMode="auto">
          <a:xfrm>
            <a:off x="5029200" y="684014"/>
            <a:ext cx="485775" cy="732235"/>
          </a:xfrm>
          <a:prstGeom prst="downArrow">
            <a:avLst>
              <a:gd name="adj1" fmla="val 50000"/>
              <a:gd name="adj2" fmla="val 50245"/>
            </a:avLst>
          </a:prstGeom>
          <a:solidFill>
            <a:srgbClr val="FF6600"/>
          </a:solidFill>
          <a:ln w="19050">
            <a:solidFill>
              <a:schemeClr val="bg1"/>
            </a:solidFill>
            <a:miter lim="800000"/>
            <a:headEnd/>
            <a:tailEnd/>
          </a:ln>
        </p:spPr>
        <p:txBody>
          <a:bodyPr vert="eaVert" wrap="none" anchor="ctr">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55780"/>
                                        </p:tgtEl>
                                        <p:attrNameLst>
                                          <p:attrName>style.visibility</p:attrName>
                                        </p:attrNameLst>
                                      </p:cBhvr>
                                      <p:to>
                                        <p:strVal val="visible"/>
                                      </p:to>
                                    </p:set>
                                    <p:anim calcmode="lin" valueType="num">
                                      <p:cBhvr additive="base">
                                        <p:cTn id="7" dur="500" fill="hold"/>
                                        <p:tgtEl>
                                          <p:spTgt spid="1355780"/>
                                        </p:tgtEl>
                                        <p:attrNameLst>
                                          <p:attrName>ppt_x</p:attrName>
                                        </p:attrNameLst>
                                      </p:cBhvr>
                                      <p:tavLst>
                                        <p:tav tm="0">
                                          <p:val>
                                            <p:strVal val="#ppt_x"/>
                                          </p:val>
                                        </p:tav>
                                        <p:tav tm="100000">
                                          <p:val>
                                            <p:strVal val="#ppt_x"/>
                                          </p:val>
                                        </p:tav>
                                      </p:tavLst>
                                    </p:anim>
                                    <p:anim calcmode="lin" valueType="num">
                                      <p:cBhvr additive="base">
                                        <p:cTn id="8" dur="500" fill="hold"/>
                                        <p:tgtEl>
                                          <p:spTgt spid="13557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5780" grpId="0" animBg="1"/>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6418" name="Rectangle 2"/>
          <p:cNvSpPr>
            <a:spLocks noGrp="1" noChangeArrowheads="1"/>
          </p:cNvSpPr>
          <p:nvPr>
            <p:ph type="ctrTitle"/>
          </p:nvPr>
        </p:nvSpPr>
        <p:spPr/>
        <p:txBody>
          <a:bodyPr>
            <a:normAutofit fontScale="90000"/>
          </a:bodyPr>
          <a:lstStyle/>
          <a:p>
            <a:r>
              <a:rPr lang="en-GB" dirty="0">
                <a:solidFill>
                  <a:srgbClr val="FFFF00"/>
                </a:solidFill>
              </a:rPr>
              <a:t>Redemptive-Movement (Trajectory) Hermeneutics</a:t>
            </a:r>
          </a:p>
        </p:txBody>
      </p:sp>
      <p:sp>
        <p:nvSpPr>
          <p:cNvPr id="1596419" name="Rectangle 3"/>
          <p:cNvSpPr>
            <a:spLocks noGrp="1" noChangeArrowheads="1"/>
          </p:cNvSpPr>
          <p:nvPr>
            <p:ph type="subTitle" idx="1"/>
          </p:nvPr>
        </p:nvSpPr>
        <p:spPr/>
        <p:txBody>
          <a:bodyPr/>
          <a:lstStyle/>
          <a:p>
            <a:r>
              <a:rPr lang="en-GB" dirty="0">
                <a:solidFill>
                  <a:srgbClr val="FFFFFF"/>
                </a:solidFill>
              </a:rPr>
              <a:t>Webb’s </a:t>
            </a:r>
            <a:r>
              <a:rPr lang="en-GB" i="1" dirty="0">
                <a:solidFill>
                  <a:srgbClr val="FFFFFF"/>
                </a:solidFill>
              </a:rPr>
              <a:t>Slaves, Women and Homosexuals</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00514" name="Rectangle 2"/>
          <p:cNvSpPr>
            <a:spLocks noGrp="1" noChangeArrowheads="1"/>
          </p:cNvSpPr>
          <p:nvPr>
            <p:ph type="title"/>
          </p:nvPr>
        </p:nvSpPr>
        <p:spPr/>
        <p:txBody>
          <a:bodyPr>
            <a:normAutofit fontScale="90000"/>
          </a:bodyPr>
          <a:lstStyle/>
          <a:p>
            <a:r>
              <a:rPr lang="en-GB" dirty="0">
                <a:solidFill>
                  <a:srgbClr val="FFFF00"/>
                </a:solidFill>
              </a:rPr>
              <a:t>Redemptive-movement hermeneutics</a:t>
            </a:r>
          </a:p>
        </p:txBody>
      </p:sp>
      <p:sp>
        <p:nvSpPr>
          <p:cNvPr id="1600515" name="Rectangle 3"/>
          <p:cNvSpPr>
            <a:spLocks noGrp="1" noChangeArrowheads="1"/>
          </p:cNvSpPr>
          <p:nvPr>
            <p:ph type="body" idx="1"/>
          </p:nvPr>
        </p:nvSpPr>
        <p:spPr/>
        <p:txBody>
          <a:bodyPr/>
          <a:lstStyle/>
          <a:p>
            <a:r>
              <a:rPr lang="en-GB" dirty="0">
                <a:solidFill>
                  <a:srgbClr val="FFFFFF"/>
                </a:solidFill>
              </a:rPr>
              <a:t>How do you decide which are higher principles?</a:t>
            </a:r>
          </a:p>
          <a:p>
            <a:r>
              <a:rPr lang="en-GB" dirty="0">
                <a:solidFill>
                  <a:srgbClr val="FFFFFF"/>
                </a:solidFill>
              </a:rPr>
              <a:t>How do you plot a graph with two points?</a:t>
            </a:r>
          </a:p>
          <a:p>
            <a:r>
              <a:rPr lang="en-GB" dirty="0">
                <a:solidFill>
                  <a:srgbClr val="FFFFFF"/>
                </a:solidFill>
              </a:rPr>
              <a:t>What about alternative trajectories?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05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005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005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0515" grpId="0" build="p"/>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01538" name="Rectangle 2"/>
          <p:cNvSpPr>
            <a:spLocks noGrp="1" noChangeArrowheads="1"/>
          </p:cNvSpPr>
          <p:nvPr>
            <p:ph type="ctrTitle"/>
          </p:nvPr>
        </p:nvSpPr>
        <p:spPr/>
        <p:txBody>
          <a:bodyPr>
            <a:normAutofit fontScale="90000"/>
          </a:bodyPr>
          <a:lstStyle/>
          <a:p>
            <a:r>
              <a:rPr lang="en-GB" dirty="0">
                <a:solidFill>
                  <a:srgbClr val="FFFF00"/>
                </a:solidFill>
              </a:rPr>
              <a:t>Alternative trajectories: but what’s wrong with them?</a:t>
            </a:r>
          </a:p>
        </p:txBody>
      </p:sp>
      <p:sp>
        <p:nvSpPr>
          <p:cNvPr id="1601539" name="Rectangle 3"/>
          <p:cNvSpPr>
            <a:spLocks noGrp="1" noChangeArrowheads="1"/>
          </p:cNvSpPr>
          <p:nvPr>
            <p:ph type="subTitle"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02562" name="Rectangle 2"/>
          <p:cNvSpPr>
            <a:spLocks noGrp="1" noChangeArrowheads="1"/>
          </p:cNvSpPr>
          <p:nvPr>
            <p:ph type="title"/>
          </p:nvPr>
        </p:nvSpPr>
        <p:spPr/>
        <p:txBody>
          <a:bodyPr/>
          <a:lstStyle/>
          <a:p>
            <a:r>
              <a:rPr lang="en-GB" dirty="0">
                <a:solidFill>
                  <a:srgbClr val="FFFF00"/>
                </a:solidFill>
              </a:rPr>
              <a:t>Sex</a:t>
            </a:r>
          </a:p>
        </p:txBody>
      </p:sp>
      <p:sp>
        <p:nvSpPr>
          <p:cNvPr id="1602563" name="Rectangle 3"/>
          <p:cNvSpPr>
            <a:spLocks noGrp="1" noChangeArrowheads="1"/>
          </p:cNvSpPr>
          <p:nvPr>
            <p:ph type="body" idx="1"/>
          </p:nvPr>
        </p:nvSpPr>
        <p:spPr/>
        <p:txBody>
          <a:bodyPr/>
          <a:lstStyle/>
          <a:p>
            <a:r>
              <a:rPr lang="en-GB" dirty="0">
                <a:solidFill>
                  <a:srgbClr val="FFFFFF"/>
                </a:solidFill>
              </a:rPr>
              <a:t>OT: polygamy allowed</a:t>
            </a:r>
          </a:p>
          <a:p>
            <a:r>
              <a:rPr lang="en-GB" dirty="0">
                <a:solidFill>
                  <a:srgbClr val="FFFFFF"/>
                </a:solidFill>
              </a:rPr>
              <a:t>NT: monogamy for church leaders; sexual desire regulated</a:t>
            </a:r>
          </a:p>
          <a:p>
            <a:r>
              <a:rPr lang="en-GB" dirty="0">
                <a:solidFill>
                  <a:srgbClr val="FFFFFF"/>
                </a:solidFill>
              </a:rPr>
              <a:t>Post-NT: all sex finally declared bad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2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02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02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2563" grpId="0" build="p"/>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03586" name="Rectangle 2"/>
          <p:cNvSpPr>
            <a:spLocks noGrp="1" noChangeArrowheads="1"/>
          </p:cNvSpPr>
          <p:nvPr>
            <p:ph type="title"/>
          </p:nvPr>
        </p:nvSpPr>
        <p:spPr/>
        <p:txBody>
          <a:bodyPr/>
          <a:lstStyle/>
          <a:p>
            <a:r>
              <a:rPr lang="en-GB" dirty="0">
                <a:solidFill>
                  <a:srgbClr val="FFFF00"/>
                </a:solidFill>
              </a:rPr>
              <a:t>Women</a:t>
            </a:r>
          </a:p>
        </p:txBody>
      </p:sp>
      <p:sp>
        <p:nvSpPr>
          <p:cNvPr id="1603587" name="Rectangle 3"/>
          <p:cNvSpPr>
            <a:spLocks noGrp="1" noChangeArrowheads="1"/>
          </p:cNvSpPr>
          <p:nvPr>
            <p:ph type="body" idx="1"/>
          </p:nvPr>
        </p:nvSpPr>
        <p:spPr/>
        <p:txBody>
          <a:bodyPr/>
          <a:lstStyle/>
          <a:p>
            <a:r>
              <a:rPr lang="en-GB" dirty="0">
                <a:solidFill>
                  <a:srgbClr val="FFFFFF"/>
                </a:solidFill>
              </a:rPr>
              <a:t>OT: women allowed to speak</a:t>
            </a:r>
          </a:p>
          <a:p>
            <a:r>
              <a:rPr lang="en-GB" dirty="0">
                <a:solidFill>
                  <a:srgbClr val="FFFFFF"/>
                </a:solidFill>
              </a:rPr>
              <a:t>NT: women commanded to be silent in churches</a:t>
            </a:r>
          </a:p>
          <a:p>
            <a:r>
              <a:rPr lang="en-GB" dirty="0">
                <a:solidFill>
                  <a:srgbClr val="FFFFFF"/>
                </a:solidFill>
              </a:rPr>
              <a:t>Post-NT: women should be silent in all contexts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3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03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035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3587" grpId="0" build="p"/>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04610" name="Rectangle 2"/>
          <p:cNvSpPr>
            <a:spLocks noGrp="1" noChangeArrowheads="1"/>
          </p:cNvSpPr>
          <p:nvPr>
            <p:ph type="title"/>
          </p:nvPr>
        </p:nvSpPr>
        <p:spPr/>
        <p:txBody>
          <a:bodyPr/>
          <a:lstStyle/>
          <a:p>
            <a:r>
              <a:rPr lang="en-GB" dirty="0">
                <a:solidFill>
                  <a:srgbClr val="FFFF00"/>
                </a:solidFill>
              </a:rPr>
              <a:t>Subjectivity in Webb</a:t>
            </a:r>
          </a:p>
        </p:txBody>
      </p:sp>
      <p:sp>
        <p:nvSpPr>
          <p:cNvPr id="1604611" name="Rectangle 3"/>
          <p:cNvSpPr>
            <a:spLocks noGrp="1" noChangeArrowheads="1"/>
          </p:cNvSpPr>
          <p:nvPr>
            <p:ph type="body" idx="1"/>
          </p:nvPr>
        </p:nvSpPr>
        <p:spPr/>
        <p:txBody>
          <a:bodyPr/>
          <a:lstStyle/>
          <a:p>
            <a:pPr>
              <a:lnSpc>
                <a:spcPct val="90000"/>
              </a:lnSpc>
            </a:pPr>
            <a:r>
              <a:rPr lang="en-GB" dirty="0">
                <a:solidFill>
                  <a:srgbClr val="FFFFFF"/>
                </a:solidFill>
              </a:rPr>
              <a:t>Slavery not a good ‘neutral’ example</a:t>
            </a:r>
          </a:p>
          <a:p>
            <a:pPr>
              <a:lnSpc>
                <a:spcPct val="90000"/>
              </a:lnSpc>
            </a:pPr>
            <a:r>
              <a:rPr lang="en-GB" dirty="0">
                <a:solidFill>
                  <a:srgbClr val="FFFFFF"/>
                </a:solidFill>
              </a:rPr>
              <a:t>Breakouts</a:t>
            </a:r>
          </a:p>
          <a:p>
            <a:pPr lvl="1">
              <a:lnSpc>
                <a:spcPct val="90000"/>
              </a:lnSpc>
            </a:pPr>
            <a:r>
              <a:rPr lang="en-GB" dirty="0">
                <a:solidFill>
                  <a:srgbClr val="FFFFFF"/>
                </a:solidFill>
              </a:rPr>
              <a:t>‘… it is important to note that the direction of further movement in the breakout is in the </a:t>
            </a:r>
            <a:r>
              <a:rPr lang="en-GB" i="1" dirty="0">
                <a:solidFill>
                  <a:srgbClr val="FFFFFF"/>
                </a:solidFill>
              </a:rPr>
              <a:t>same direction</a:t>
            </a:r>
            <a:r>
              <a:rPr lang="en-GB" dirty="0">
                <a:solidFill>
                  <a:srgbClr val="FFFFFF"/>
                </a:solidFill>
              </a:rPr>
              <a:t> as the preliminary movement…’ (</a:t>
            </a:r>
            <a:r>
              <a:rPr lang="en-GB" dirty="0" err="1">
                <a:solidFill>
                  <a:srgbClr val="FFFFFF"/>
                </a:solidFill>
              </a:rPr>
              <a:t>p</a:t>
            </a:r>
            <a:r>
              <a:rPr lang="en-GB" dirty="0">
                <a:solidFill>
                  <a:srgbClr val="FFFFFF"/>
                </a:solidFill>
              </a:rPr>
              <a:t>. 91)</a:t>
            </a:r>
          </a:p>
          <a:p>
            <a:pPr lvl="1">
              <a:lnSpc>
                <a:spcPct val="90000"/>
              </a:lnSpc>
            </a:pPr>
            <a:r>
              <a:rPr lang="en-GB" dirty="0">
                <a:solidFill>
                  <a:srgbClr val="FFFFFF"/>
                </a:solidFill>
              </a:rPr>
              <a:t>How do I know they’re not throwbacks?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4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046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046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046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4611"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a:xfrm>
            <a:off x="468313" y="195263"/>
            <a:ext cx="8229600" cy="854869"/>
          </a:xfrm>
        </p:spPr>
        <p:txBody>
          <a:bodyPr/>
          <a:lstStyle/>
          <a:p>
            <a:pPr eaLnBrk="1" hangingPunct="1"/>
            <a:r>
              <a:rPr lang="en-GB" dirty="0">
                <a:solidFill>
                  <a:srgbClr val="FFFF00"/>
                </a:solidFill>
              </a:rPr>
              <a:t>Sam Harris quotes:</a:t>
            </a:r>
          </a:p>
        </p:txBody>
      </p:sp>
      <p:sp>
        <p:nvSpPr>
          <p:cNvPr id="94210" name="Rectangle 3"/>
          <p:cNvSpPr>
            <a:spLocks noGrp="1" noChangeArrowheads="1"/>
          </p:cNvSpPr>
          <p:nvPr>
            <p:ph type="body" idx="1"/>
          </p:nvPr>
        </p:nvSpPr>
        <p:spPr/>
        <p:txBody>
          <a:bodyPr>
            <a:normAutofit fontScale="92500" lnSpcReduction="20000"/>
          </a:bodyPr>
          <a:lstStyle/>
          <a:p>
            <a:pPr eaLnBrk="1" hangingPunct="1"/>
            <a:r>
              <a:rPr lang="en-GB" sz="2800" dirty="0">
                <a:solidFill>
                  <a:srgbClr val="FFFFFF"/>
                </a:solidFill>
              </a:rPr>
              <a:t>“As for your male and female slaves whom you may have: you may buy male and female slaves from among the nations that are round about you. You may also buy from among the strangers who sojourn with you and their families that are with you, who have been born in your land; and they may be your property. You may bequeath them to your sons after you, to inherit as a possession forever; you may make slaves of them, but over your brethren the people of Israel you shall not rule, one over another, with harshness” (Leviticus 25:44-46 </a:t>
            </a:r>
            <a:r>
              <a:rPr lang="en-GB" sz="1500" dirty="0">
                <a:solidFill>
                  <a:srgbClr val="FFFFFF"/>
                </a:solidFill>
              </a:rPr>
              <a:t>RSV</a:t>
            </a:r>
            <a:r>
              <a:rPr lang="en-GB" sz="2800" dirty="0">
                <a:solidFill>
                  <a:srgbClr val="FFFFFF"/>
                </a:solidFill>
              </a:rPr>
              <a:t>)</a:t>
            </a:r>
          </a:p>
        </p:txBody>
      </p:sp>
      <p:sp>
        <p:nvSpPr>
          <p:cNvPr id="1355780" name="AutoShape 4"/>
          <p:cNvSpPr>
            <a:spLocks noChangeArrowheads="1"/>
          </p:cNvSpPr>
          <p:nvPr/>
        </p:nvSpPr>
        <p:spPr bwMode="auto">
          <a:xfrm>
            <a:off x="5029200" y="684014"/>
            <a:ext cx="485775" cy="732235"/>
          </a:xfrm>
          <a:prstGeom prst="downArrow">
            <a:avLst>
              <a:gd name="adj1" fmla="val 50000"/>
              <a:gd name="adj2" fmla="val 50245"/>
            </a:avLst>
          </a:prstGeom>
          <a:solidFill>
            <a:srgbClr val="FF6600"/>
          </a:solidFill>
          <a:ln w="19050">
            <a:solidFill>
              <a:schemeClr val="bg1"/>
            </a:solidFill>
            <a:miter lim="800000"/>
            <a:headEnd/>
            <a:tailEnd/>
          </a:ln>
        </p:spPr>
        <p:txBody>
          <a:bodyPr vert="eaVert" wrap="none" anchor="ctr">
            <a:prstTxWarp prst="textNoShape">
              <a:avLst/>
            </a:prstTxWarp>
          </a:bodyPr>
          <a:lstStyle/>
          <a:p>
            <a:endParaRPr lang="en-US"/>
          </a:p>
        </p:txBody>
      </p:sp>
      <p:sp>
        <p:nvSpPr>
          <p:cNvPr id="1355781" name="AutoShape 5"/>
          <p:cNvSpPr>
            <a:spLocks noChangeArrowheads="1"/>
          </p:cNvSpPr>
          <p:nvPr/>
        </p:nvSpPr>
        <p:spPr bwMode="auto">
          <a:xfrm>
            <a:off x="2133600" y="925116"/>
            <a:ext cx="485775" cy="732234"/>
          </a:xfrm>
          <a:prstGeom prst="downArrow">
            <a:avLst>
              <a:gd name="adj1" fmla="val 50000"/>
              <a:gd name="adj2" fmla="val 50245"/>
            </a:avLst>
          </a:prstGeom>
          <a:solidFill>
            <a:srgbClr val="FF6600"/>
          </a:solidFill>
          <a:ln w="19050">
            <a:solidFill>
              <a:schemeClr val="bg1"/>
            </a:solidFill>
            <a:miter lim="800000"/>
            <a:headEnd/>
            <a:tailEnd/>
          </a:ln>
        </p:spPr>
        <p:txBody>
          <a:bodyPr vert="eaVert" wrap="none" anchor="ctr">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55780"/>
                                        </p:tgtEl>
                                        <p:attrNameLst>
                                          <p:attrName>style.visibility</p:attrName>
                                        </p:attrNameLst>
                                      </p:cBhvr>
                                      <p:to>
                                        <p:strVal val="visible"/>
                                      </p:to>
                                    </p:set>
                                    <p:anim calcmode="lin" valueType="num">
                                      <p:cBhvr additive="base">
                                        <p:cTn id="7" dur="500" fill="hold"/>
                                        <p:tgtEl>
                                          <p:spTgt spid="1355780"/>
                                        </p:tgtEl>
                                        <p:attrNameLst>
                                          <p:attrName>ppt_x</p:attrName>
                                        </p:attrNameLst>
                                      </p:cBhvr>
                                      <p:tavLst>
                                        <p:tav tm="0">
                                          <p:val>
                                            <p:strVal val="#ppt_x"/>
                                          </p:val>
                                        </p:tav>
                                        <p:tav tm="100000">
                                          <p:val>
                                            <p:strVal val="#ppt_x"/>
                                          </p:val>
                                        </p:tav>
                                      </p:tavLst>
                                    </p:anim>
                                    <p:anim calcmode="lin" valueType="num">
                                      <p:cBhvr additive="base">
                                        <p:cTn id="8" dur="500" fill="hold"/>
                                        <p:tgtEl>
                                          <p:spTgt spid="135578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55781"/>
                                        </p:tgtEl>
                                        <p:attrNameLst>
                                          <p:attrName>style.visibility</p:attrName>
                                        </p:attrNameLst>
                                      </p:cBhvr>
                                      <p:to>
                                        <p:strVal val="visible"/>
                                      </p:to>
                                    </p:set>
                                    <p:anim calcmode="lin" valueType="num">
                                      <p:cBhvr additive="base">
                                        <p:cTn id="13" dur="500" fill="hold"/>
                                        <p:tgtEl>
                                          <p:spTgt spid="1355781"/>
                                        </p:tgtEl>
                                        <p:attrNameLst>
                                          <p:attrName>ppt_x</p:attrName>
                                        </p:attrNameLst>
                                      </p:cBhvr>
                                      <p:tavLst>
                                        <p:tav tm="0">
                                          <p:val>
                                            <p:strVal val="0-#ppt_w/2"/>
                                          </p:val>
                                        </p:tav>
                                        <p:tav tm="100000">
                                          <p:val>
                                            <p:strVal val="#ppt_x"/>
                                          </p:val>
                                        </p:tav>
                                      </p:tavLst>
                                    </p:anim>
                                    <p:anim calcmode="lin" valueType="num">
                                      <p:cBhvr additive="base">
                                        <p:cTn id="14" dur="500" fill="hold"/>
                                        <p:tgtEl>
                                          <p:spTgt spid="13557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5780" grpId="0" animBg="1"/>
      <p:bldP spid="1355781"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a:xfrm>
            <a:off x="468313" y="195263"/>
            <a:ext cx="8229600" cy="854869"/>
          </a:xfrm>
        </p:spPr>
        <p:txBody>
          <a:bodyPr/>
          <a:lstStyle/>
          <a:p>
            <a:pPr eaLnBrk="1" hangingPunct="1"/>
            <a:r>
              <a:rPr lang="en-GB" dirty="0">
                <a:solidFill>
                  <a:srgbClr val="FFFF00"/>
                </a:solidFill>
              </a:rPr>
              <a:t>Sam Harris quotes:</a:t>
            </a:r>
          </a:p>
        </p:txBody>
      </p:sp>
      <p:sp>
        <p:nvSpPr>
          <p:cNvPr id="94210" name="Rectangle 3"/>
          <p:cNvSpPr>
            <a:spLocks noGrp="1" noChangeArrowheads="1"/>
          </p:cNvSpPr>
          <p:nvPr>
            <p:ph type="body" idx="1"/>
          </p:nvPr>
        </p:nvSpPr>
        <p:spPr/>
        <p:txBody>
          <a:bodyPr>
            <a:normAutofit fontScale="92500" lnSpcReduction="20000"/>
          </a:bodyPr>
          <a:lstStyle/>
          <a:p>
            <a:pPr eaLnBrk="1" hangingPunct="1"/>
            <a:r>
              <a:rPr lang="en-GB" sz="2800" dirty="0">
                <a:solidFill>
                  <a:srgbClr val="FFFFFF"/>
                </a:solidFill>
              </a:rPr>
              <a:t>“As for your male and female slaves whom you may have: you may buy male and female slaves from among the nations that are round about you. You may also buy from among the strangers who sojourn with you and their families that are with you, who have been born in your land; and they may be your property. You may bequeath them to your sons after you, to inherit as a possession forever; you may make slaves of them, but over your brethren the people of Israel you shall not rule, one over another, with harshness” (Leviticus 25:44-46 </a:t>
            </a:r>
            <a:r>
              <a:rPr lang="en-GB" sz="1500" dirty="0">
                <a:solidFill>
                  <a:srgbClr val="FFFFFF"/>
                </a:solidFill>
              </a:rPr>
              <a:t>RSV</a:t>
            </a:r>
            <a:r>
              <a:rPr lang="en-GB" sz="2800" dirty="0">
                <a:solidFill>
                  <a:srgbClr val="FFFFFF"/>
                </a:solidFill>
              </a:rPr>
              <a:t>)</a:t>
            </a:r>
          </a:p>
        </p:txBody>
      </p:sp>
      <p:sp>
        <p:nvSpPr>
          <p:cNvPr id="1355780" name="AutoShape 4"/>
          <p:cNvSpPr>
            <a:spLocks noChangeArrowheads="1"/>
          </p:cNvSpPr>
          <p:nvPr/>
        </p:nvSpPr>
        <p:spPr bwMode="auto">
          <a:xfrm>
            <a:off x="5029200" y="684014"/>
            <a:ext cx="485775" cy="732235"/>
          </a:xfrm>
          <a:prstGeom prst="downArrow">
            <a:avLst>
              <a:gd name="adj1" fmla="val 50000"/>
              <a:gd name="adj2" fmla="val 50245"/>
            </a:avLst>
          </a:prstGeom>
          <a:solidFill>
            <a:srgbClr val="FF6600"/>
          </a:solidFill>
          <a:ln w="19050">
            <a:solidFill>
              <a:schemeClr val="bg1"/>
            </a:solidFill>
            <a:miter lim="800000"/>
            <a:headEnd/>
            <a:tailEnd/>
          </a:ln>
        </p:spPr>
        <p:txBody>
          <a:bodyPr vert="eaVert" wrap="none" anchor="ctr">
            <a:prstTxWarp prst="textNoShape">
              <a:avLst/>
            </a:prstTxWarp>
          </a:bodyPr>
          <a:lstStyle/>
          <a:p>
            <a:endParaRPr lang="en-US"/>
          </a:p>
        </p:txBody>
      </p:sp>
      <p:sp>
        <p:nvSpPr>
          <p:cNvPr id="1355781" name="AutoShape 5"/>
          <p:cNvSpPr>
            <a:spLocks noChangeArrowheads="1"/>
          </p:cNvSpPr>
          <p:nvPr/>
        </p:nvSpPr>
        <p:spPr bwMode="auto">
          <a:xfrm>
            <a:off x="2133600" y="925116"/>
            <a:ext cx="485775" cy="732234"/>
          </a:xfrm>
          <a:prstGeom prst="downArrow">
            <a:avLst>
              <a:gd name="adj1" fmla="val 50000"/>
              <a:gd name="adj2" fmla="val 50245"/>
            </a:avLst>
          </a:prstGeom>
          <a:solidFill>
            <a:srgbClr val="FF6600"/>
          </a:solidFill>
          <a:ln w="19050">
            <a:solidFill>
              <a:schemeClr val="bg1"/>
            </a:solidFill>
            <a:miter lim="800000"/>
            <a:headEnd/>
            <a:tailEnd/>
          </a:ln>
        </p:spPr>
        <p:txBody>
          <a:bodyPr vert="eaVert" wrap="none" anchor="ctr">
            <a:prstTxWarp prst="textNoShape">
              <a:avLst/>
            </a:prstTxWarp>
          </a:bodyPr>
          <a:lstStyle/>
          <a:p>
            <a:endParaRPr lang="en-US"/>
          </a:p>
        </p:txBody>
      </p:sp>
      <p:sp>
        <p:nvSpPr>
          <p:cNvPr id="1355782" name="AutoShape 6"/>
          <p:cNvSpPr>
            <a:spLocks noChangeArrowheads="1"/>
          </p:cNvSpPr>
          <p:nvPr/>
        </p:nvSpPr>
        <p:spPr bwMode="auto">
          <a:xfrm>
            <a:off x="5943600" y="2205632"/>
            <a:ext cx="485775" cy="732235"/>
          </a:xfrm>
          <a:prstGeom prst="downArrow">
            <a:avLst>
              <a:gd name="adj1" fmla="val 50000"/>
              <a:gd name="adj2" fmla="val 50245"/>
            </a:avLst>
          </a:prstGeom>
          <a:solidFill>
            <a:srgbClr val="FF6600"/>
          </a:solidFill>
          <a:ln w="19050">
            <a:solidFill>
              <a:schemeClr val="bg1"/>
            </a:solidFill>
            <a:miter lim="800000"/>
            <a:headEnd/>
            <a:tailEnd/>
          </a:ln>
        </p:spPr>
        <p:txBody>
          <a:bodyPr vert="eaVert" wrap="none" anchor="ctr">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55780"/>
                                        </p:tgtEl>
                                        <p:attrNameLst>
                                          <p:attrName>style.visibility</p:attrName>
                                        </p:attrNameLst>
                                      </p:cBhvr>
                                      <p:to>
                                        <p:strVal val="visible"/>
                                      </p:to>
                                    </p:set>
                                    <p:anim calcmode="lin" valueType="num">
                                      <p:cBhvr additive="base">
                                        <p:cTn id="7" dur="500" fill="hold"/>
                                        <p:tgtEl>
                                          <p:spTgt spid="1355780"/>
                                        </p:tgtEl>
                                        <p:attrNameLst>
                                          <p:attrName>ppt_x</p:attrName>
                                        </p:attrNameLst>
                                      </p:cBhvr>
                                      <p:tavLst>
                                        <p:tav tm="0">
                                          <p:val>
                                            <p:strVal val="#ppt_x"/>
                                          </p:val>
                                        </p:tav>
                                        <p:tav tm="100000">
                                          <p:val>
                                            <p:strVal val="#ppt_x"/>
                                          </p:val>
                                        </p:tav>
                                      </p:tavLst>
                                    </p:anim>
                                    <p:anim calcmode="lin" valueType="num">
                                      <p:cBhvr additive="base">
                                        <p:cTn id="8" dur="500" fill="hold"/>
                                        <p:tgtEl>
                                          <p:spTgt spid="135578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55781"/>
                                        </p:tgtEl>
                                        <p:attrNameLst>
                                          <p:attrName>style.visibility</p:attrName>
                                        </p:attrNameLst>
                                      </p:cBhvr>
                                      <p:to>
                                        <p:strVal val="visible"/>
                                      </p:to>
                                    </p:set>
                                    <p:anim calcmode="lin" valueType="num">
                                      <p:cBhvr additive="base">
                                        <p:cTn id="13" dur="500" fill="hold"/>
                                        <p:tgtEl>
                                          <p:spTgt spid="1355781"/>
                                        </p:tgtEl>
                                        <p:attrNameLst>
                                          <p:attrName>ppt_x</p:attrName>
                                        </p:attrNameLst>
                                      </p:cBhvr>
                                      <p:tavLst>
                                        <p:tav tm="0">
                                          <p:val>
                                            <p:strVal val="0-#ppt_w/2"/>
                                          </p:val>
                                        </p:tav>
                                        <p:tav tm="100000">
                                          <p:val>
                                            <p:strVal val="#ppt_x"/>
                                          </p:val>
                                        </p:tav>
                                      </p:tavLst>
                                    </p:anim>
                                    <p:anim calcmode="lin" valueType="num">
                                      <p:cBhvr additive="base">
                                        <p:cTn id="14" dur="500" fill="hold"/>
                                        <p:tgtEl>
                                          <p:spTgt spid="135578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55782"/>
                                        </p:tgtEl>
                                        <p:attrNameLst>
                                          <p:attrName>style.visibility</p:attrName>
                                        </p:attrNameLst>
                                      </p:cBhvr>
                                      <p:to>
                                        <p:strVal val="visible"/>
                                      </p:to>
                                    </p:set>
                                    <p:anim calcmode="lin" valueType="num">
                                      <p:cBhvr additive="base">
                                        <p:cTn id="19" dur="500" fill="hold"/>
                                        <p:tgtEl>
                                          <p:spTgt spid="1355782"/>
                                        </p:tgtEl>
                                        <p:attrNameLst>
                                          <p:attrName>ppt_x</p:attrName>
                                        </p:attrNameLst>
                                      </p:cBhvr>
                                      <p:tavLst>
                                        <p:tav tm="0">
                                          <p:val>
                                            <p:strVal val="1+#ppt_w/2"/>
                                          </p:val>
                                        </p:tav>
                                        <p:tav tm="100000">
                                          <p:val>
                                            <p:strVal val="#ppt_x"/>
                                          </p:val>
                                        </p:tav>
                                      </p:tavLst>
                                    </p:anim>
                                    <p:anim calcmode="lin" valueType="num">
                                      <p:cBhvr additive="base">
                                        <p:cTn id="20" dur="500" fill="hold"/>
                                        <p:tgtEl>
                                          <p:spTgt spid="13557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5780" grpId="0" animBg="1"/>
      <p:bldP spid="1355781" grpId="0" animBg="1"/>
      <p:bldP spid="1355782"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a:xfrm>
            <a:off x="468313" y="195263"/>
            <a:ext cx="8229600" cy="854869"/>
          </a:xfrm>
        </p:spPr>
        <p:txBody>
          <a:bodyPr/>
          <a:lstStyle/>
          <a:p>
            <a:pPr eaLnBrk="1" hangingPunct="1"/>
            <a:r>
              <a:rPr lang="en-GB" dirty="0">
                <a:solidFill>
                  <a:srgbClr val="FFFF00"/>
                </a:solidFill>
              </a:rPr>
              <a:t>Sam Harris quotes:</a:t>
            </a:r>
          </a:p>
        </p:txBody>
      </p:sp>
      <p:sp>
        <p:nvSpPr>
          <p:cNvPr id="94210" name="Rectangle 3"/>
          <p:cNvSpPr>
            <a:spLocks noGrp="1" noChangeArrowheads="1"/>
          </p:cNvSpPr>
          <p:nvPr>
            <p:ph type="body" idx="1"/>
          </p:nvPr>
        </p:nvSpPr>
        <p:spPr/>
        <p:txBody>
          <a:bodyPr>
            <a:normAutofit fontScale="92500" lnSpcReduction="20000"/>
          </a:bodyPr>
          <a:lstStyle/>
          <a:p>
            <a:pPr eaLnBrk="1" hangingPunct="1"/>
            <a:r>
              <a:rPr lang="en-GB" sz="2800" dirty="0">
                <a:solidFill>
                  <a:srgbClr val="FFFFFF"/>
                </a:solidFill>
              </a:rPr>
              <a:t>“As for your male and female slaves whom you may have: you may buy male and female slaves from among the nations that are round about you. You may also buy from among the strangers who sojourn with you and their families that are with you, who have been born in your land; and they may be your property. You may bequeath them to your sons after you, to inherit as a possession forever; you may make slaves of them, but over your brethren the people of Israel you shall not rule, one over another, with harshness” (Leviticus 25:44-46 </a:t>
            </a:r>
            <a:r>
              <a:rPr lang="en-GB" sz="1500" dirty="0">
                <a:solidFill>
                  <a:srgbClr val="FFFFFF"/>
                </a:solidFill>
              </a:rPr>
              <a:t>RSV</a:t>
            </a:r>
            <a:r>
              <a:rPr lang="en-GB" sz="2800" dirty="0">
                <a:solidFill>
                  <a:srgbClr val="FFFFFF"/>
                </a:solidFill>
              </a:rPr>
              <a:t>)</a:t>
            </a:r>
          </a:p>
        </p:txBody>
      </p:sp>
      <p:sp>
        <p:nvSpPr>
          <p:cNvPr id="1355780" name="AutoShape 4"/>
          <p:cNvSpPr>
            <a:spLocks noChangeArrowheads="1"/>
          </p:cNvSpPr>
          <p:nvPr/>
        </p:nvSpPr>
        <p:spPr bwMode="auto">
          <a:xfrm>
            <a:off x="5029200" y="684014"/>
            <a:ext cx="485775" cy="732235"/>
          </a:xfrm>
          <a:prstGeom prst="downArrow">
            <a:avLst>
              <a:gd name="adj1" fmla="val 50000"/>
              <a:gd name="adj2" fmla="val 50245"/>
            </a:avLst>
          </a:prstGeom>
          <a:solidFill>
            <a:srgbClr val="FF6600"/>
          </a:solidFill>
          <a:ln w="19050">
            <a:solidFill>
              <a:schemeClr val="bg1"/>
            </a:solidFill>
            <a:miter lim="800000"/>
            <a:headEnd/>
            <a:tailEnd/>
          </a:ln>
        </p:spPr>
        <p:txBody>
          <a:bodyPr vert="eaVert" wrap="none" anchor="ctr">
            <a:prstTxWarp prst="textNoShape">
              <a:avLst/>
            </a:prstTxWarp>
          </a:bodyPr>
          <a:lstStyle/>
          <a:p>
            <a:endParaRPr lang="en-US"/>
          </a:p>
        </p:txBody>
      </p:sp>
      <p:sp>
        <p:nvSpPr>
          <p:cNvPr id="1355781" name="AutoShape 5"/>
          <p:cNvSpPr>
            <a:spLocks noChangeArrowheads="1"/>
          </p:cNvSpPr>
          <p:nvPr/>
        </p:nvSpPr>
        <p:spPr bwMode="auto">
          <a:xfrm>
            <a:off x="2133600" y="925116"/>
            <a:ext cx="485775" cy="732234"/>
          </a:xfrm>
          <a:prstGeom prst="downArrow">
            <a:avLst>
              <a:gd name="adj1" fmla="val 50000"/>
              <a:gd name="adj2" fmla="val 50245"/>
            </a:avLst>
          </a:prstGeom>
          <a:solidFill>
            <a:srgbClr val="FF6600"/>
          </a:solidFill>
          <a:ln w="19050">
            <a:solidFill>
              <a:schemeClr val="bg1"/>
            </a:solidFill>
            <a:miter lim="800000"/>
            <a:headEnd/>
            <a:tailEnd/>
          </a:ln>
        </p:spPr>
        <p:txBody>
          <a:bodyPr vert="eaVert" wrap="none" anchor="ctr">
            <a:prstTxWarp prst="textNoShape">
              <a:avLst/>
            </a:prstTxWarp>
          </a:bodyPr>
          <a:lstStyle/>
          <a:p>
            <a:endParaRPr lang="en-US"/>
          </a:p>
        </p:txBody>
      </p:sp>
      <p:sp>
        <p:nvSpPr>
          <p:cNvPr id="1355782" name="AutoShape 6"/>
          <p:cNvSpPr>
            <a:spLocks noChangeArrowheads="1"/>
          </p:cNvSpPr>
          <p:nvPr/>
        </p:nvSpPr>
        <p:spPr bwMode="auto">
          <a:xfrm>
            <a:off x="5943600" y="2205632"/>
            <a:ext cx="485775" cy="732235"/>
          </a:xfrm>
          <a:prstGeom prst="downArrow">
            <a:avLst>
              <a:gd name="adj1" fmla="val 50000"/>
              <a:gd name="adj2" fmla="val 50245"/>
            </a:avLst>
          </a:prstGeom>
          <a:solidFill>
            <a:srgbClr val="FF6600"/>
          </a:solidFill>
          <a:ln w="19050">
            <a:solidFill>
              <a:schemeClr val="bg1"/>
            </a:solidFill>
            <a:miter lim="800000"/>
            <a:headEnd/>
            <a:tailEnd/>
          </a:ln>
        </p:spPr>
        <p:txBody>
          <a:bodyPr vert="eaVert" wrap="none" anchor="ctr">
            <a:prstTxWarp prst="textNoShape">
              <a:avLst/>
            </a:prstTxWarp>
          </a:bodyPr>
          <a:lstStyle/>
          <a:p>
            <a:endParaRPr lang="en-US"/>
          </a:p>
        </p:txBody>
      </p:sp>
      <p:sp>
        <p:nvSpPr>
          <p:cNvPr id="1355783" name="AutoShape 7"/>
          <p:cNvSpPr>
            <a:spLocks noChangeArrowheads="1"/>
          </p:cNvSpPr>
          <p:nvPr/>
        </p:nvSpPr>
        <p:spPr bwMode="auto">
          <a:xfrm>
            <a:off x="1143000" y="2830115"/>
            <a:ext cx="485775" cy="732235"/>
          </a:xfrm>
          <a:prstGeom prst="downArrow">
            <a:avLst>
              <a:gd name="adj1" fmla="val 50000"/>
              <a:gd name="adj2" fmla="val 50245"/>
            </a:avLst>
          </a:prstGeom>
          <a:solidFill>
            <a:srgbClr val="FF6600"/>
          </a:solidFill>
          <a:ln w="19050">
            <a:solidFill>
              <a:schemeClr val="bg1"/>
            </a:solidFill>
            <a:miter lim="800000"/>
            <a:headEnd/>
            <a:tailEnd/>
          </a:ln>
        </p:spPr>
        <p:txBody>
          <a:bodyPr vert="eaVert" wrap="none" anchor="ctr">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55780"/>
                                        </p:tgtEl>
                                        <p:attrNameLst>
                                          <p:attrName>style.visibility</p:attrName>
                                        </p:attrNameLst>
                                      </p:cBhvr>
                                      <p:to>
                                        <p:strVal val="visible"/>
                                      </p:to>
                                    </p:set>
                                    <p:anim calcmode="lin" valueType="num">
                                      <p:cBhvr additive="base">
                                        <p:cTn id="7" dur="500" fill="hold"/>
                                        <p:tgtEl>
                                          <p:spTgt spid="1355780"/>
                                        </p:tgtEl>
                                        <p:attrNameLst>
                                          <p:attrName>ppt_x</p:attrName>
                                        </p:attrNameLst>
                                      </p:cBhvr>
                                      <p:tavLst>
                                        <p:tav tm="0">
                                          <p:val>
                                            <p:strVal val="#ppt_x"/>
                                          </p:val>
                                        </p:tav>
                                        <p:tav tm="100000">
                                          <p:val>
                                            <p:strVal val="#ppt_x"/>
                                          </p:val>
                                        </p:tav>
                                      </p:tavLst>
                                    </p:anim>
                                    <p:anim calcmode="lin" valueType="num">
                                      <p:cBhvr additive="base">
                                        <p:cTn id="8" dur="500" fill="hold"/>
                                        <p:tgtEl>
                                          <p:spTgt spid="135578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55781"/>
                                        </p:tgtEl>
                                        <p:attrNameLst>
                                          <p:attrName>style.visibility</p:attrName>
                                        </p:attrNameLst>
                                      </p:cBhvr>
                                      <p:to>
                                        <p:strVal val="visible"/>
                                      </p:to>
                                    </p:set>
                                    <p:anim calcmode="lin" valueType="num">
                                      <p:cBhvr additive="base">
                                        <p:cTn id="13" dur="500" fill="hold"/>
                                        <p:tgtEl>
                                          <p:spTgt spid="1355781"/>
                                        </p:tgtEl>
                                        <p:attrNameLst>
                                          <p:attrName>ppt_x</p:attrName>
                                        </p:attrNameLst>
                                      </p:cBhvr>
                                      <p:tavLst>
                                        <p:tav tm="0">
                                          <p:val>
                                            <p:strVal val="0-#ppt_w/2"/>
                                          </p:val>
                                        </p:tav>
                                        <p:tav tm="100000">
                                          <p:val>
                                            <p:strVal val="#ppt_x"/>
                                          </p:val>
                                        </p:tav>
                                      </p:tavLst>
                                    </p:anim>
                                    <p:anim calcmode="lin" valueType="num">
                                      <p:cBhvr additive="base">
                                        <p:cTn id="14" dur="500" fill="hold"/>
                                        <p:tgtEl>
                                          <p:spTgt spid="135578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55782"/>
                                        </p:tgtEl>
                                        <p:attrNameLst>
                                          <p:attrName>style.visibility</p:attrName>
                                        </p:attrNameLst>
                                      </p:cBhvr>
                                      <p:to>
                                        <p:strVal val="visible"/>
                                      </p:to>
                                    </p:set>
                                    <p:anim calcmode="lin" valueType="num">
                                      <p:cBhvr additive="base">
                                        <p:cTn id="19" dur="500" fill="hold"/>
                                        <p:tgtEl>
                                          <p:spTgt spid="1355782"/>
                                        </p:tgtEl>
                                        <p:attrNameLst>
                                          <p:attrName>ppt_x</p:attrName>
                                        </p:attrNameLst>
                                      </p:cBhvr>
                                      <p:tavLst>
                                        <p:tav tm="0">
                                          <p:val>
                                            <p:strVal val="1+#ppt_w/2"/>
                                          </p:val>
                                        </p:tav>
                                        <p:tav tm="100000">
                                          <p:val>
                                            <p:strVal val="#ppt_x"/>
                                          </p:val>
                                        </p:tav>
                                      </p:tavLst>
                                    </p:anim>
                                    <p:anim calcmode="lin" valueType="num">
                                      <p:cBhvr additive="base">
                                        <p:cTn id="20" dur="500" fill="hold"/>
                                        <p:tgtEl>
                                          <p:spTgt spid="135578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1355783"/>
                                        </p:tgtEl>
                                        <p:attrNameLst>
                                          <p:attrName>style.visibility</p:attrName>
                                        </p:attrNameLst>
                                      </p:cBhvr>
                                      <p:to>
                                        <p:strVal val="visible"/>
                                      </p:to>
                                    </p:set>
                                    <p:anim calcmode="lin" valueType="num">
                                      <p:cBhvr additive="base">
                                        <p:cTn id="25" dur="500" fill="hold"/>
                                        <p:tgtEl>
                                          <p:spTgt spid="1355783"/>
                                        </p:tgtEl>
                                        <p:attrNameLst>
                                          <p:attrName>ppt_x</p:attrName>
                                        </p:attrNameLst>
                                      </p:cBhvr>
                                      <p:tavLst>
                                        <p:tav tm="0">
                                          <p:val>
                                            <p:strVal val="1+#ppt_w/2"/>
                                          </p:val>
                                        </p:tav>
                                        <p:tav tm="100000">
                                          <p:val>
                                            <p:strVal val="#ppt_x"/>
                                          </p:val>
                                        </p:tav>
                                      </p:tavLst>
                                    </p:anim>
                                    <p:anim calcmode="lin" valueType="num">
                                      <p:cBhvr additive="base">
                                        <p:cTn id="26" dur="500" fill="hold"/>
                                        <p:tgtEl>
                                          <p:spTgt spid="135578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5780" grpId="0" animBg="1"/>
      <p:bldP spid="1355781" grpId="0" animBg="1"/>
      <p:bldP spid="1355782" grpId="0" animBg="1"/>
      <p:bldP spid="1355783"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p:txBody>
          <a:bodyPr>
            <a:normAutofit fontScale="90000"/>
          </a:bodyPr>
          <a:lstStyle/>
          <a:p>
            <a:pPr eaLnBrk="1" hangingPunct="1"/>
            <a:r>
              <a:rPr lang="en-GB" i="1" dirty="0">
                <a:solidFill>
                  <a:srgbClr val="FFFF00"/>
                </a:solidFill>
              </a:rPr>
              <a:t>Prima Facie</a:t>
            </a:r>
            <a:r>
              <a:rPr lang="en-GB" dirty="0">
                <a:solidFill>
                  <a:srgbClr val="FFFF00"/>
                </a:solidFill>
              </a:rPr>
              <a:t> hermeneutical problem</a:t>
            </a:r>
          </a:p>
        </p:txBody>
      </p:sp>
      <p:sp>
        <p:nvSpPr>
          <p:cNvPr id="1356803" name="Rectangle 3"/>
          <p:cNvSpPr>
            <a:spLocks noGrp="1" noChangeArrowheads="1"/>
          </p:cNvSpPr>
          <p:nvPr>
            <p:ph type="body" idx="1"/>
          </p:nvPr>
        </p:nvSpPr>
        <p:spPr/>
        <p:txBody>
          <a:bodyPr>
            <a:normAutofit fontScale="92500" lnSpcReduction="10000"/>
          </a:bodyPr>
          <a:lstStyle/>
          <a:p>
            <a:pPr eaLnBrk="1" hangingPunct="1"/>
            <a:r>
              <a:rPr lang="en-GB" sz="2800" dirty="0">
                <a:solidFill>
                  <a:srgbClr val="FFFFFF"/>
                </a:solidFill>
              </a:rPr>
              <a:t>1) Bible translations talk of slaves</a:t>
            </a:r>
          </a:p>
          <a:p>
            <a:pPr eaLnBrk="1" hangingPunct="1"/>
            <a:r>
              <a:rPr lang="en-GB" sz="2800" dirty="0">
                <a:solidFill>
                  <a:srgbClr val="FFFFFF"/>
                </a:solidFill>
              </a:rPr>
              <a:t>2) In the OT no objection is made to having slaves</a:t>
            </a:r>
          </a:p>
          <a:p>
            <a:pPr eaLnBrk="1" hangingPunct="1"/>
            <a:r>
              <a:rPr lang="en-GB" sz="2800" dirty="0">
                <a:solidFill>
                  <a:srgbClr val="FFFFFF"/>
                </a:solidFill>
              </a:rPr>
              <a:t>3) In the NT Christians are not commanded to free their slaves and slaves are told to submit</a:t>
            </a:r>
          </a:p>
          <a:p>
            <a:pPr eaLnBrk="1" hangingPunct="1"/>
            <a:r>
              <a:rPr lang="en-GB" sz="2800" dirty="0">
                <a:solidFill>
                  <a:srgbClr val="FFFFFF"/>
                </a:solidFill>
              </a:rPr>
              <a:t>4) Therefore biblical texts approve of slavery</a:t>
            </a:r>
          </a:p>
          <a:p>
            <a:pPr eaLnBrk="1" hangingPunct="1"/>
            <a:r>
              <a:rPr lang="en-GB" sz="2800" dirty="0">
                <a:solidFill>
                  <a:srgbClr val="FFFFFF"/>
                </a:solidFill>
              </a:rPr>
              <a:t>5) We know that slavery is wrong</a:t>
            </a:r>
          </a:p>
          <a:p>
            <a:pPr eaLnBrk="1" hangingPunct="1"/>
            <a:r>
              <a:rPr lang="en-GB" sz="2800" dirty="0">
                <a:solidFill>
                  <a:srgbClr val="FFFFFF"/>
                </a:solidFill>
              </a:rPr>
              <a:t>6) Therefore biblical texts approve of something that is wrong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6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68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568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568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568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568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680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7" name="Rectangle 2"/>
          <p:cNvSpPr>
            <a:spLocks noGrp="1" noChangeArrowheads="1"/>
          </p:cNvSpPr>
          <p:nvPr>
            <p:ph type="ctrTitle"/>
          </p:nvPr>
        </p:nvSpPr>
        <p:spPr/>
        <p:txBody>
          <a:bodyPr/>
          <a:lstStyle/>
          <a:p>
            <a:pPr eaLnBrk="1" hangingPunct="1"/>
            <a:r>
              <a:rPr lang="en-GB" dirty="0">
                <a:solidFill>
                  <a:srgbClr val="FFFF00"/>
                </a:solidFill>
              </a:rPr>
              <a:t>Translation</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TotalTime>
  <Words>2344</Words>
  <Application>Microsoft Macintosh PowerPoint</Application>
  <PresentationFormat>On-screen Show (16:9)</PresentationFormat>
  <Paragraphs>183</Paragraphs>
  <Slides>45</Slides>
  <Notes>1</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Office Theme</vt:lpstr>
      <vt:lpstr>Chart</vt:lpstr>
      <vt:lpstr>Moral objections to the Old Testament 2: the case of slavery</vt:lpstr>
      <vt:lpstr>Atheist Sam Harris</vt:lpstr>
      <vt:lpstr>Sam Harris quotes:</vt:lpstr>
      <vt:lpstr>Sam Harris quotes:</vt:lpstr>
      <vt:lpstr>Sam Harris quotes:</vt:lpstr>
      <vt:lpstr>Sam Harris quotes:</vt:lpstr>
      <vt:lpstr>Sam Harris quotes:</vt:lpstr>
      <vt:lpstr>Prima Facie hermeneutical problem</vt:lpstr>
      <vt:lpstr>Translation</vt:lpstr>
      <vt:lpstr>Occurrences of ‘Slave’</vt:lpstr>
      <vt:lpstr>Schiavo and schiava  in Italian translations</vt:lpstr>
      <vt:lpstr>Afrikaans: Slaaf, slavin and slawe</vt:lpstr>
      <vt:lpstr>Jeremiah 2:14</vt:lpstr>
      <vt:lpstr>Leviticus 25:42</vt:lpstr>
      <vt:lpstr>Greek male subordinate words in the Pentateuch</vt:lpstr>
      <vt:lpstr>Equivalents of עֶבֶד in ‘LXX’</vt:lpstr>
      <vt:lpstr>Belonging to Shema the ‘ebed of Jeroboam</vt:lpstr>
      <vt:lpstr>Riesener’s conclusion</vt:lpstr>
      <vt:lpstr>The word ‘ebed</vt:lpstr>
      <vt:lpstr>The essence of the OT institution</vt:lpstr>
      <vt:lpstr>The patriarchal system</vt:lpstr>
      <vt:lpstr>Slave systems compared</vt:lpstr>
      <vt:lpstr>Conditions</vt:lpstr>
      <vt:lpstr>Runaways</vt:lpstr>
      <vt:lpstr>‘Sale’ and ‘buying’</vt:lpstr>
      <vt:lpstr>The related misreading of Exodus</vt:lpstr>
      <vt:lpstr>Slaves in Egypt</vt:lpstr>
      <vt:lpstr>Slaves in Exodus?</vt:lpstr>
      <vt:lpstr>Exodus is not about slavery</vt:lpstr>
      <vt:lpstr>Exodus is not about slavery</vt:lpstr>
      <vt:lpstr>Conclusions</vt:lpstr>
      <vt:lpstr>This affects Liberation Theology</vt:lpstr>
      <vt:lpstr>Creation pattern, e.g. Job</vt:lpstr>
      <vt:lpstr>The effects of the fall</vt:lpstr>
      <vt:lpstr>Permissive law / regulation</vt:lpstr>
      <vt:lpstr>The New Testament?</vt:lpstr>
      <vt:lpstr>Doesn’t the NT endorse slavery?</vt:lpstr>
      <vt:lpstr>NT teaching on slavery</vt:lpstr>
      <vt:lpstr>Jesus is Lord</vt:lpstr>
      <vt:lpstr>Redemptive-Movement (Trajectory) Hermeneutics</vt:lpstr>
      <vt:lpstr>Redemptive-movement hermeneutics</vt:lpstr>
      <vt:lpstr>Alternative trajectories: but what’s wrong with them?</vt:lpstr>
      <vt:lpstr>Sex</vt:lpstr>
      <vt:lpstr>Women</vt:lpstr>
      <vt:lpstr>Subjectivity in Webb</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Moral objections to the Old Testament 2: the case of slavery</dc:title>
  <dc:creator>Corey Williams</dc:creator>
  <cp:lastModifiedBy>IT Dept</cp:lastModifiedBy>
  <cp:revision>5</cp:revision>
  <dcterms:created xsi:type="dcterms:W3CDTF">2013-09-25T12:17:18Z</dcterms:created>
  <dcterms:modified xsi:type="dcterms:W3CDTF">2013-09-25T12:42:25Z</dcterms:modified>
</cp:coreProperties>
</file>